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24" r:id="rId2"/>
    <p:sldMasterId id="2147483941" r:id="rId3"/>
    <p:sldMasterId id="2147483953" r:id="rId4"/>
  </p:sldMasterIdLst>
  <p:notesMasterIdLst>
    <p:notesMasterId r:id="rId26"/>
  </p:notesMasterIdLst>
  <p:sldIdLst>
    <p:sldId id="259" r:id="rId5"/>
    <p:sldId id="262" r:id="rId6"/>
    <p:sldId id="265" r:id="rId7"/>
    <p:sldId id="268" r:id="rId8"/>
    <p:sldId id="271" r:id="rId9"/>
    <p:sldId id="274" r:id="rId10"/>
    <p:sldId id="277" r:id="rId11"/>
    <p:sldId id="280" r:id="rId12"/>
    <p:sldId id="283" r:id="rId13"/>
    <p:sldId id="286" r:id="rId14"/>
    <p:sldId id="289" r:id="rId15"/>
    <p:sldId id="292" r:id="rId16"/>
    <p:sldId id="295" r:id="rId17"/>
    <p:sldId id="298" r:id="rId18"/>
    <p:sldId id="301" r:id="rId19"/>
    <p:sldId id="304" r:id="rId20"/>
    <p:sldId id="307" r:id="rId21"/>
    <p:sldId id="310" r:id="rId22"/>
    <p:sldId id="313" r:id="rId23"/>
    <p:sldId id="316" r:id="rId24"/>
    <p:sldId id="319" r:id="rId25"/>
  </p:sldIdLst>
  <p:sldSz cx="9144000" cy="6858000" type="screen4x3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E0F5CF-1F59-4241-9529-47C572352EBA}" v="4" dt="2025-04-29T09:20:59.7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/>
    <p:restoredTop sz="0"/>
  </p:normalViewPr>
  <p:slideViewPr>
    <p:cSldViewPr>
      <p:cViewPr varScale="1">
        <p:scale>
          <a:sx n="70" d="100"/>
          <a:sy n="70" d="100"/>
        </p:scale>
        <p:origin x="84" y="9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a Jurjević" userId="16ba5799-a981-4d4c-805b-fe138e0034d3" providerId="ADAL" clId="{9EE0F5CF-1F59-4241-9529-47C572352EBA}"/>
    <pc:docChg chg="delSld modSld delMainMaster">
      <pc:chgData name="Lina Jurjević" userId="16ba5799-a981-4d4c-805b-fe138e0034d3" providerId="ADAL" clId="{9EE0F5CF-1F59-4241-9529-47C572352EBA}" dt="2025-04-29T09:21:41.461" v="15" actId="47"/>
      <pc:docMkLst>
        <pc:docMk/>
      </pc:docMkLst>
      <pc:sldChg chg="modSp mod">
        <pc:chgData name="Lina Jurjević" userId="16ba5799-a981-4d4c-805b-fe138e0034d3" providerId="ADAL" clId="{9EE0F5CF-1F59-4241-9529-47C572352EBA}" dt="2025-04-29T09:21:06.341" v="4" actId="14100"/>
        <pc:sldMkLst>
          <pc:docMk/>
          <pc:sldMk cId="3477464224" sldId="298"/>
        </pc:sldMkLst>
        <pc:graphicFrameChg chg="mod">
          <ac:chgData name="Lina Jurjević" userId="16ba5799-a981-4d4c-805b-fe138e0034d3" providerId="ADAL" clId="{9EE0F5CF-1F59-4241-9529-47C572352EBA}" dt="2025-04-29T09:21:06.341" v="4" actId="14100"/>
          <ac:graphicFrameMkLst>
            <pc:docMk/>
            <pc:sldMk cId="3477464224" sldId="298"/>
            <ac:graphicFrameMk id="8" creationId="{05E66727-299F-65B8-AE20-02F681C5D0E8}"/>
          </ac:graphicFrameMkLst>
        </pc:graphicFrameChg>
      </pc:sldChg>
      <pc:sldChg chg="del">
        <pc:chgData name="Lina Jurjević" userId="16ba5799-a981-4d4c-805b-fe138e0034d3" providerId="ADAL" clId="{9EE0F5CF-1F59-4241-9529-47C572352EBA}" dt="2025-04-29T09:21:41.461" v="15" actId="47"/>
        <pc:sldMkLst>
          <pc:docMk/>
          <pc:sldMk cId="103165679" sldId="322"/>
        </pc:sldMkLst>
      </pc:sldChg>
      <pc:sldChg chg="del">
        <pc:chgData name="Lina Jurjević" userId="16ba5799-a981-4d4c-805b-fe138e0034d3" providerId="ADAL" clId="{9EE0F5CF-1F59-4241-9529-47C572352EBA}" dt="2025-04-29T09:21:40.776" v="14" actId="47"/>
        <pc:sldMkLst>
          <pc:docMk/>
          <pc:sldMk cId="3914380777" sldId="325"/>
        </pc:sldMkLst>
      </pc:sldChg>
      <pc:sldChg chg="del">
        <pc:chgData name="Lina Jurjević" userId="16ba5799-a981-4d4c-805b-fe138e0034d3" providerId="ADAL" clId="{9EE0F5CF-1F59-4241-9529-47C572352EBA}" dt="2025-04-29T09:21:40.217" v="13" actId="47"/>
        <pc:sldMkLst>
          <pc:docMk/>
          <pc:sldMk cId="1685787452" sldId="328"/>
        </pc:sldMkLst>
      </pc:sldChg>
      <pc:sldChg chg="del">
        <pc:chgData name="Lina Jurjević" userId="16ba5799-a981-4d4c-805b-fe138e0034d3" providerId="ADAL" clId="{9EE0F5CF-1F59-4241-9529-47C572352EBA}" dt="2025-04-29T09:21:39.443" v="12" actId="47"/>
        <pc:sldMkLst>
          <pc:docMk/>
          <pc:sldMk cId="3477464224" sldId="331"/>
        </pc:sldMkLst>
      </pc:sldChg>
      <pc:sldChg chg="del">
        <pc:chgData name="Lina Jurjević" userId="16ba5799-a981-4d4c-805b-fe138e0034d3" providerId="ADAL" clId="{9EE0F5CF-1F59-4241-9529-47C572352EBA}" dt="2025-04-29T09:21:38.520" v="11" actId="47"/>
        <pc:sldMkLst>
          <pc:docMk/>
          <pc:sldMk cId="2972526264" sldId="334"/>
        </pc:sldMkLst>
      </pc:sldChg>
      <pc:sldChg chg="del">
        <pc:chgData name="Lina Jurjević" userId="16ba5799-a981-4d4c-805b-fe138e0034d3" providerId="ADAL" clId="{9EE0F5CF-1F59-4241-9529-47C572352EBA}" dt="2025-04-29T09:21:37.509" v="10" actId="47"/>
        <pc:sldMkLst>
          <pc:docMk/>
          <pc:sldMk cId="242569424" sldId="337"/>
        </pc:sldMkLst>
      </pc:sldChg>
      <pc:sldChg chg="del">
        <pc:chgData name="Lina Jurjević" userId="16ba5799-a981-4d4c-805b-fe138e0034d3" providerId="ADAL" clId="{9EE0F5CF-1F59-4241-9529-47C572352EBA}" dt="2025-04-29T09:21:34.563" v="9" actId="47"/>
        <pc:sldMkLst>
          <pc:docMk/>
          <pc:sldMk cId="462792719" sldId="340"/>
        </pc:sldMkLst>
      </pc:sldChg>
      <pc:sldChg chg="del">
        <pc:chgData name="Lina Jurjević" userId="16ba5799-a981-4d4c-805b-fe138e0034d3" providerId="ADAL" clId="{9EE0F5CF-1F59-4241-9529-47C572352EBA}" dt="2025-04-29T09:21:33.707" v="8" actId="47"/>
        <pc:sldMkLst>
          <pc:docMk/>
          <pc:sldMk cId="74967556" sldId="343"/>
        </pc:sldMkLst>
      </pc:sldChg>
      <pc:sldChg chg="del">
        <pc:chgData name="Lina Jurjević" userId="16ba5799-a981-4d4c-805b-fe138e0034d3" providerId="ADAL" clId="{9EE0F5CF-1F59-4241-9529-47C572352EBA}" dt="2025-04-29T09:21:32.671" v="7" actId="47"/>
        <pc:sldMkLst>
          <pc:docMk/>
          <pc:sldMk cId="3441973920" sldId="346"/>
        </pc:sldMkLst>
      </pc:sldChg>
      <pc:sldChg chg="del">
        <pc:chgData name="Lina Jurjević" userId="16ba5799-a981-4d4c-805b-fe138e0034d3" providerId="ADAL" clId="{9EE0F5CF-1F59-4241-9529-47C572352EBA}" dt="2025-04-29T09:21:31.413" v="6" actId="47"/>
        <pc:sldMkLst>
          <pc:docMk/>
          <pc:sldMk cId="4265224849" sldId="349"/>
        </pc:sldMkLst>
      </pc:sldChg>
      <pc:sldChg chg="del">
        <pc:chgData name="Lina Jurjević" userId="16ba5799-a981-4d4c-805b-fe138e0034d3" providerId="ADAL" clId="{9EE0F5CF-1F59-4241-9529-47C572352EBA}" dt="2025-04-29T09:21:30.672" v="5" actId="47"/>
        <pc:sldMkLst>
          <pc:docMk/>
          <pc:sldMk cId="1793695781" sldId="352"/>
        </pc:sldMkLst>
      </pc:sldChg>
      <pc:sldMasterChg chg="del delSldLayout">
        <pc:chgData name="Lina Jurjević" userId="16ba5799-a981-4d4c-805b-fe138e0034d3" providerId="ADAL" clId="{9EE0F5CF-1F59-4241-9529-47C572352EBA}" dt="2025-04-29T09:21:41.461" v="15" actId="47"/>
        <pc:sldMasterMkLst>
          <pc:docMk/>
          <pc:sldMasterMk cId="2766481759" sldId="2147483965"/>
        </pc:sldMasterMkLst>
        <pc:sldLayoutChg chg="del">
          <pc:chgData name="Lina Jurjević" userId="16ba5799-a981-4d4c-805b-fe138e0034d3" providerId="ADAL" clId="{9EE0F5CF-1F59-4241-9529-47C572352EBA}" dt="2025-04-29T09:21:41.461" v="15" actId="47"/>
          <pc:sldLayoutMkLst>
            <pc:docMk/>
            <pc:sldMasterMk cId="2766481759" sldId="2147483965"/>
            <pc:sldLayoutMk cId="854527653" sldId="2147483954"/>
          </pc:sldLayoutMkLst>
        </pc:sldLayoutChg>
        <pc:sldLayoutChg chg="del">
          <pc:chgData name="Lina Jurjević" userId="16ba5799-a981-4d4c-805b-fe138e0034d3" providerId="ADAL" clId="{9EE0F5CF-1F59-4241-9529-47C572352EBA}" dt="2025-04-29T09:21:41.461" v="15" actId="47"/>
          <pc:sldLayoutMkLst>
            <pc:docMk/>
            <pc:sldMasterMk cId="2766481759" sldId="2147483965"/>
            <pc:sldLayoutMk cId="551677666" sldId="2147483955"/>
          </pc:sldLayoutMkLst>
        </pc:sldLayoutChg>
        <pc:sldLayoutChg chg="del">
          <pc:chgData name="Lina Jurjević" userId="16ba5799-a981-4d4c-805b-fe138e0034d3" providerId="ADAL" clId="{9EE0F5CF-1F59-4241-9529-47C572352EBA}" dt="2025-04-29T09:21:41.461" v="15" actId="47"/>
          <pc:sldLayoutMkLst>
            <pc:docMk/>
            <pc:sldMasterMk cId="2766481759" sldId="2147483965"/>
            <pc:sldLayoutMk cId="1275392412" sldId="2147483956"/>
          </pc:sldLayoutMkLst>
        </pc:sldLayoutChg>
        <pc:sldLayoutChg chg="del">
          <pc:chgData name="Lina Jurjević" userId="16ba5799-a981-4d4c-805b-fe138e0034d3" providerId="ADAL" clId="{9EE0F5CF-1F59-4241-9529-47C572352EBA}" dt="2025-04-29T09:21:41.461" v="15" actId="47"/>
          <pc:sldLayoutMkLst>
            <pc:docMk/>
            <pc:sldMasterMk cId="2766481759" sldId="2147483965"/>
            <pc:sldLayoutMk cId="3030733263" sldId="2147483957"/>
          </pc:sldLayoutMkLst>
        </pc:sldLayoutChg>
        <pc:sldLayoutChg chg="del">
          <pc:chgData name="Lina Jurjević" userId="16ba5799-a981-4d4c-805b-fe138e0034d3" providerId="ADAL" clId="{9EE0F5CF-1F59-4241-9529-47C572352EBA}" dt="2025-04-29T09:21:41.461" v="15" actId="47"/>
          <pc:sldLayoutMkLst>
            <pc:docMk/>
            <pc:sldMasterMk cId="2766481759" sldId="2147483965"/>
            <pc:sldLayoutMk cId="1442183757" sldId="2147483958"/>
          </pc:sldLayoutMkLst>
        </pc:sldLayoutChg>
        <pc:sldLayoutChg chg="del">
          <pc:chgData name="Lina Jurjević" userId="16ba5799-a981-4d4c-805b-fe138e0034d3" providerId="ADAL" clId="{9EE0F5CF-1F59-4241-9529-47C572352EBA}" dt="2025-04-29T09:21:41.461" v="15" actId="47"/>
          <pc:sldLayoutMkLst>
            <pc:docMk/>
            <pc:sldMasterMk cId="2766481759" sldId="2147483965"/>
            <pc:sldLayoutMk cId="450019396" sldId="2147483959"/>
          </pc:sldLayoutMkLst>
        </pc:sldLayoutChg>
        <pc:sldLayoutChg chg="del">
          <pc:chgData name="Lina Jurjević" userId="16ba5799-a981-4d4c-805b-fe138e0034d3" providerId="ADAL" clId="{9EE0F5CF-1F59-4241-9529-47C572352EBA}" dt="2025-04-29T09:21:41.461" v="15" actId="47"/>
          <pc:sldLayoutMkLst>
            <pc:docMk/>
            <pc:sldMasterMk cId="2766481759" sldId="2147483965"/>
            <pc:sldLayoutMk cId="3015556667" sldId="2147483960"/>
          </pc:sldLayoutMkLst>
        </pc:sldLayoutChg>
        <pc:sldLayoutChg chg="del">
          <pc:chgData name="Lina Jurjević" userId="16ba5799-a981-4d4c-805b-fe138e0034d3" providerId="ADAL" clId="{9EE0F5CF-1F59-4241-9529-47C572352EBA}" dt="2025-04-29T09:21:41.461" v="15" actId="47"/>
          <pc:sldLayoutMkLst>
            <pc:docMk/>
            <pc:sldMasterMk cId="2766481759" sldId="2147483965"/>
            <pc:sldLayoutMk cId="746442208" sldId="2147483961"/>
          </pc:sldLayoutMkLst>
        </pc:sldLayoutChg>
        <pc:sldLayoutChg chg="del">
          <pc:chgData name="Lina Jurjević" userId="16ba5799-a981-4d4c-805b-fe138e0034d3" providerId="ADAL" clId="{9EE0F5CF-1F59-4241-9529-47C572352EBA}" dt="2025-04-29T09:21:41.461" v="15" actId="47"/>
          <pc:sldLayoutMkLst>
            <pc:docMk/>
            <pc:sldMasterMk cId="2766481759" sldId="2147483965"/>
            <pc:sldLayoutMk cId="1699338730" sldId="2147483962"/>
          </pc:sldLayoutMkLst>
        </pc:sldLayoutChg>
        <pc:sldLayoutChg chg="del">
          <pc:chgData name="Lina Jurjević" userId="16ba5799-a981-4d4c-805b-fe138e0034d3" providerId="ADAL" clId="{9EE0F5CF-1F59-4241-9529-47C572352EBA}" dt="2025-04-29T09:21:41.461" v="15" actId="47"/>
          <pc:sldLayoutMkLst>
            <pc:docMk/>
            <pc:sldMasterMk cId="2766481759" sldId="2147483965"/>
            <pc:sldLayoutMk cId="4011716893" sldId="2147483963"/>
          </pc:sldLayoutMkLst>
        </pc:sldLayoutChg>
        <pc:sldLayoutChg chg="del">
          <pc:chgData name="Lina Jurjević" userId="16ba5799-a981-4d4c-805b-fe138e0034d3" providerId="ADAL" clId="{9EE0F5CF-1F59-4241-9529-47C572352EBA}" dt="2025-04-29T09:21:41.461" v="15" actId="47"/>
          <pc:sldLayoutMkLst>
            <pc:docMk/>
            <pc:sldMasterMk cId="2766481759" sldId="2147483965"/>
            <pc:sldLayoutMk cId="3459141723" sldId="2147483964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07709550857544"/>
          <c:y val="0.37419560551643372"/>
          <c:w val="0.55515515804290771"/>
          <c:h val="0.6612306237220764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Proračun 2021 - 2027 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1-8D44-4C97-9802-F7A187B39BAE}"/>
              </c:ext>
            </c:extLst>
          </c:dPt>
          <c:dPt>
            <c:idx val="1"/>
            <c:bubble3D val="0"/>
            <c:spPr>
              <a:solidFill>
                <a:srgbClr val="BC81D9"/>
              </a:solidFill>
              <a:ln>
                <a:noFill/>
              </a:ln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3-8D44-4C97-9802-F7A187B39BAE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5-8D44-4C97-9802-F7A187B39BAE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7-8D44-4C97-9802-F7A187B39BAE}"/>
              </c:ext>
            </c:extLst>
          </c:dPt>
          <c:dLbls>
            <c:dLbl>
              <c:idx val="0"/>
              <c:spPr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 smtId="4294967295">
                      <a:solidFill>
                        <a:schemeClr val="lt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Roboto" panose="02000000000000000000" pitchFamily="2" charset="0"/>
                    </a:defRPr>
                  </a:pPr>
                  <a:endParaRPr lang="sr-Latn-R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6="http://schemas.microsoft.com/office/drawing/2014/chart" uri="{C3380CC4-5D6E-409C-BE32-E72D297353CC}">
                  <c16:uniqueId val="{00000001-8D44-4C97-9802-F7A187B39BAE}"/>
                </c:ext>
              </c:extLst>
            </c:dLbl>
            <c:dLbl>
              <c:idx val="1"/>
              <c:spPr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 smtId="4294967295">
                      <a:solidFill>
                        <a:schemeClr val="lt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Roboto" panose="02000000000000000000" pitchFamily="2" charset="0"/>
                    </a:defRPr>
                  </a:pPr>
                  <a:endParaRPr lang="sr-Latn-R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6="http://schemas.microsoft.com/office/drawing/2014/chart" uri="{C3380CC4-5D6E-409C-BE32-E72D297353CC}">
                  <c16:uniqueId val="{00000003-8D44-4C97-9802-F7A187B39BAE}"/>
                </c:ext>
              </c:extLst>
            </c:dLbl>
            <c:dLbl>
              <c:idx val="2"/>
              <c:layout>
                <c:manualLayout>
                  <c:x val="0"/>
                  <c:y val="1.920460164546966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 smtId="4294967295">
                      <a:solidFill>
                        <a:schemeClr val="lt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Roboto" panose="02000000000000000000" pitchFamily="2" charset="0"/>
                    </a:defRPr>
                  </a:pPr>
                  <a:endParaRPr lang="sr-Latn-R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>
                  <c15:layout>
                    <c:manualLayout>
                      <c:w val="6.6089525999999996E-2"/>
                      <c:h val="6.84003900000000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D44-4C97-9802-F7A187B39BAE}"/>
                </c:ext>
              </c:extLst>
            </c:dLbl>
            <c:dLbl>
              <c:idx val="3"/>
              <c:spPr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 smtId="4294967295">
                      <a:solidFill>
                        <a:schemeClr val="lt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Roboto" panose="02000000000000000000" pitchFamily="2" charset="0"/>
                    </a:defRPr>
                  </a:pPr>
                  <a:endParaRPr lang="sr-Latn-R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6="http://schemas.microsoft.com/office/drawing/2014/chart" uri="{C3380CC4-5D6E-409C-BE32-E72D297353CC}">
                  <c16:uniqueId val="{00000007-8D44-4C97-9802-F7A187B39B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 smtId="4294967295">
                    <a:solidFill>
                      <a:schemeClr val="lt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</c:spPr>
            </c:leaderLines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MEDIA</c:v>
                </c:pt>
                <c:pt idx="1">
                  <c:v>Kultura</c:v>
                </c:pt>
                <c:pt idx="2">
                  <c:v>Međusektorski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0.57999999999999996</c:v>
                </c:pt>
                <c:pt idx="1">
                  <c:v>0.33</c:v>
                </c:pt>
                <c:pt idx="2">
                  <c:v>0.09</c:v>
                </c:pt>
              </c:numCache>
            </c:numRef>
          </c:val>
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<c:ext xmlns:c16="http://schemas.microsoft.com/office/drawing/2014/chart" uri="{C3380CC4-5D6E-409C-BE32-E72D297353CC}">
              <c16:uniqueId val="{00000008-8D44-4C97-9802-F7A187B39B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pPr>
            <a:endParaRPr lang="sr-Latn-RS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1309705525636673"/>
          <c:y val="0.22129863500595093"/>
          <c:w val="0.69928699731826782"/>
          <c:h val="0.159766763448715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mtId="4294967295"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pPr>
      <a:endParaRPr lang="sr-Latn-RS"/>
    </a:p>
  </c:txPr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eacea.ec.europa.eu/index_en" TargetMode="Externa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hyperlink" Target="https://culture.ec.europa.eu/cultural-and-creative-sectors/architecture/living-spaces" TargetMode="External"/><Relationship Id="rId3" Type="http://schemas.openxmlformats.org/officeDocument/2006/relationships/hyperlink" Target="https://culture.ec.europa.eu/creative-europe/creative-europe-culture-strand/culture-moves-europe" TargetMode="External"/><Relationship Id="rId7" Type="http://schemas.openxmlformats.org/officeDocument/2006/relationships/hyperlink" Target="https://performeurope.eu/" TargetMode="External"/><Relationship Id="rId2" Type="http://schemas.openxmlformats.org/officeDocument/2006/relationships/hyperlink" Target="https://ec.europa.eu/info/funding-tenders/opportunities/portal/screen/opportunities/calls-for-proposals?order=DESC&amp;pageNumber=1&amp;pageSize=10&amp;sortBy=startDate&amp;isExactMatch=true&amp;status=31094503&amp;programmePeriod=2021%20-%202027&amp;frameworkProgramme=43251814&amp;callIdentifier=CREA-CULT-2025-LIT" TargetMode="External"/><Relationship Id="rId1" Type="http://schemas.openxmlformats.org/officeDocument/2006/relationships/hyperlink" Target="https://ec.europa.eu/info/funding-tenders/opportunities/portal/screen/opportunities/calls-for-proposals?order=DESC&amp;pageNumber=1&amp;pageSize=10&amp;sortBy=startDate&amp;isExactMatch=true&amp;status=31094503,31094502&amp;programmePeriod=2021%20-%202027&amp;frameworkProgramme=43251814&amp;callIdentifier=CREA-CULT-2025-COOP" TargetMode="External"/><Relationship Id="rId6" Type="http://schemas.openxmlformats.org/officeDocument/2006/relationships/hyperlink" Target="https://livemx.eu/" TargetMode="External"/><Relationship Id="rId5" Type="http://schemas.openxmlformats.org/officeDocument/2006/relationships/hyperlink" Target="https://www.europeanheritagedays.com/" TargetMode="External"/><Relationship Id="rId4" Type="http://schemas.openxmlformats.org/officeDocument/2006/relationships/hyperlink" Target="https://culture.ec.europa.eu/cultural-and-creative-sectors/books-and-publishing/day-of-european-authors" TargetMode="External"/><Relationship Id="rId9" Type="http://schemas.openxmlformats.org/officeDocument/2006/relationships/hyperlink" Target="https://min-kulture.gov.hr/izdvojeno/kulturna-bastina/medjunarodni-projekti/oznaka-europske-bastine-20361/20361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eacea.ec.europa.eu/index_en" TargetMode="External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hyperlink" Target="https://culture.ec.europa.eu/cultural-and-creative-sectors/architecture/living-spaces" TargetMode="External"/><Relationship Id="rId3" Type="http://schemas.openxmlformats.org/officeDocument/2006/relationships/hyperlink" Target="https://culture.ec.europa.eu/creative-europe/creative-europe-culture-strand/culture-moves-europe" TargetMode="External"/><Relationship Id="rId7" Type="http://schemas.openxmlformats.org/officeDocument/2006/relationships/hyperlink" Target="https://performeurope.eu/" TargetMode="External"/><Relationship Id="rId2" Type="http://schemas.openxmlformats.org/officeDocument/2006/relationships/hyperlink" Target="https://ec.europa.eu/info/funding-tenders/opportunities/portal/screen/opportunities/calls-for-proposals?order=DESC&amp;pageNumber=1&amp;pageSize=10&amp;sortBy=startDate&amp;isExactMatch=true&amp;status=31094503&amp;programmePeriod=2021%20-%202027&amp;frameworkProgramme=43251814&amp;callIdentifier=CREA-CULT-2025-LIT" TargetMode="External"/><Relationship Id="rId1" Type="http://schemas.openxmlformats.org/officeDocument/2006/relationships/hyperlink" Target="https://ec.europa.eu/info/funding-tenders/opportunities/portal/screen/opportunities/calls-for-proposals?order=DESC&amp;pageNumber=1&amp;pageSize=10&amp;sortBy=startDate&amp;isExactMatch=true&amp;status=31094503,31094502&amp;programmePeriod=2021%20-%202027&amp;frameworkProgramme=43251814&amp;callIdentifier=CREA-CULT-2025-COOP" TargetMode="External"/><Relationship Id="rId6" Type="http://schemas.openxmlformats.org/officeDocument/2006/relationships/hyperlink" Target="https://livemx.eu/" TargetMode="External"/><Relationship Id="rId5" Type="http://schemas.openxmlformats.org/officeDocument/2006/relationships/hyperlink" Target="https://www.europeanheritagedays.com/" TargetMode="External"/><Relationship Id="rId4" Type="http://schemas.openxmlformats.org/officeDocument/2006/relationships/hyperlink" Target="https://culture.ec.europa.eu/cultural-and-creative-sectors/books-and-publishing/day-of-european-authors" TargetMode="External"/><Relationship Id="rId9" Type="http://schemas.openxmlformats.org/officeDocument/2006/relationships/hyperlink" Target="https://min-kulture.gov.hr/izdvojeno/kulturna-bastina/medjunarodni-projekti/oznaka-europske-bastine-20361/20361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4E48C3-58C6-4FE3-8649-0A023B0CC66C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hr-HR"/>
        </a:p>
      </dgm:t>
    </dgm:pt>
    <dgm:pt modelId="{101B2F61-0C1F-46F6-B349-0D5C813BE05D}" type="parTrans" cxnId="{C2C5B914-555B-485E-A5F0-265CEF0F9747}">
      <dgm:prSet custT="1"/>
      <dgm:spPr/>
      <dgm:t>
        <a:bodyPr/>
        <a:lstStyle/>
        <a:p>
          <a:endParaRPr lang="hr-HR" sz="1200"/>
        </a:p>
      </dgm:t>
    </dgm:pt>
    <dgm:pt modelId="{26988345-9133-4565-8F71-A17CA1684E9B}">
      <dgm:prSet phldrT="[Text]" custT="1"/>
      <dgm:spPr>
        <a:ln w="28575">
          <a:solidFill>
            <a:prstClr val="black"/>
          </a:solidFill>
        </a:ln>
      </dgm:spPr>
      <dgm:t>
        <a:bodyPr/>
        <a:lstStyle/>
        <a:p>
          <a:r>
            <a:rPr lang="hr-HR" sz="1400" b="1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rPr>
            <a:t>EUROPSKA KOMISIJA</a:t>
          </a:r>
        </a:p>
        <a:p>
          <a:r>
            <a:rPr lang="hr-HR" sz="1000">
              <a:latin typeface="Roboto" panose="02000000000000000000" pitchFamily="2" charset="0"/>
              <a:ea typeface="Roboto" panose="02000000000000000000" pitchFamily="2" charset="0"/>
            </a:rPr>
            <a:t> Pravni okvir, pilot akcije, monitoring, dijalog</a:t>
          </a:r>
        </a:p>
      </dgm:t>
    </dgm:pt>
    <dgm:pt modelId="{CC919D36-6AAE-45C2-86D3-73FEB869A162}" type="parTrans" cxnId="{495637B0-6B35-479E-BF18-F47986E1E470}">
      <dgm:prSet/>
      <dgm:spPr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77FB428F-4C06-4F1B-943B-A17E431DF327}">
      <dgm:prSet phldrT="[Text]" custT="1"/>
      <dgm:spPr>
        <a:ln w="28575">
          <a:solidFill>
            <a:prstClr val="black"/>
          </a:solidFill>
        </a:ln>
      </dgm:spPr>
      <dgm:t>
        <a:bodyPr/>
        <a:lstStyle/>
        <a:p>
          <a:r>
            <a:rPr lang="hr-HR" sz="1200" b="1">
              <a:solidFill>
                <a:srgbClr val="7030A0"/>
              </a:solidFill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1"/>
            </a:rPr>
            <a:t>EUROPSKA IZVRŠNA AGENCIJA ZA OBRAZOVANJE I KULTURU (EACEA)</a:t>
          </a:r>
          <a:endParaRPr lang="hr-HR" sz="1200" b="1">
            <a:solidFill>
              <a:srgbClr val="7030A0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r>
            <a:rPr lang="hr-HR" sz="1000">
              <a:latin typeface="Roboto" panose="02000000000000000000" pitchFamily="2" charset="0"/>
              <a:ea typeface="Roboto" panose="02000000000000000000" pitchFamily="2" charset="0"/>
            </a:rPr>
            <a:t>Provedba programa Kreativna Europa</a:t>
          </a:r>
        </a:p>
      </dgm:t>
    </dgm:pt>
    <dgm:pt modelId="{CD097B5A-7CE3-429E-AF97-30F192372188}" type="sibTrans" cxnId="{495637B0-6B35-479E-BF18-F47986E1E470}">
      <dgm:prSet custT="1"/>
      <dgm:spPr/>
      <dgm:t>
        <a:bodyPr/>
        <a:lstStyle/>
        <a:p>
          <a:endParaRPr lang="hr-HR" sz="1200"/>
        </a:p>
      </dgm:t>
    </dgm:pt>
    <dgm:pt modelId="{258456A8-12A4-44A0-AF8A-0AB1C25B0D5D}" type="parTrans" cxnId="{8613D5F4-A682-46C3-87EA-74CDC6A6C53A}">
      <dgm:prSet/>
      <dgm:spPr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F75FDD30-3104-4678-A360-A32C3D281EAE}">
      <dgm:prSet phldrT="[Text]" custT="1"/>
      <dgm:spPr>
        <a:ln w="28575">
          <a:solidFill>
            <a:prstClr val="black"/>
          </a:solidFill>
        </a:ln>
      </dgm:spPr>
      <dgm:t>
        <a:bodyPr/>
        <a:lstStyle/>
        <a:p>
          <a:r>
            <a:rPr lang="hr-HR" sz="1200" b="1">
              <a:latin typeface="Roboto" panose="02000000000000000000" pitchFamily="2" charset="0"/>
              <a:ea typeface="Roboto" panose="02000000000000000000" pitchFamily="2" charset="0"/>
            </a:rPr>
            <a:t>DESKOVI KREATIVNE EUROPE</a:t>
          </a:r>
        </a:p>
        <a:p>
          <a:r>
            <a:rPr lang="hr-HR" sz="1000">
              <a:latin typeface="Roboto" panose="02000000000000000000" pitchFamily="2" charset="0"/>
              <a:ea typeface="Roboto" panose="02000000000000000000" pitchFamily="2" charset="0"/>
            </a:rPr>
            <a:t>Promocija programa i savjetovanje </a:t>
          </a:r>
        </a:p>
        <a:p>
          <a:r>
            <a:rPr lang="hr-HR" sz="1000">
              <a:latin typeface="Roboto" panose="02000000000000000000" pitchFamily="2" charset="0"/>
              <a:ea typeface="Roboto" panose="02000000000000000000" pitchFamily="2" charset="0"/>
            </a:rPr>
            <a:t>korisnika o mogućnostima programa Kreativna Europa</a:t>
          </a:r>
        </a:p>
      </dgm:t>
    </dgm:pt>
    <dgm:pt modelId="{B9C4008C-D1BE-4615-B51F-CDC62A271E80}" type="sibTrans" cxnId="{8613D5F4-A682-46C3-87EA-74CDC6A6C53A}">
      <dgm:prSet custT="1"/>
      <dgm:spPr/>
      <dgm:t>
        <a:bodyPr/>
        <a:lstStyle/>
        <a:p>
          <a:endParaRPr lang="hr-HR" sz="1200"/>
        </a:p>
      </dgm:t>
    </dgm:pt>
    <dgm:pt modelId="{1B8D925D-CAF0-4620-9D9E-8A9A824E232A}" type="sibTrans" cxnId="{C2C5B914-555B-485E-A5F0-265CEF0F9747}">
      <dgm:prSet custT="1"/>
      <dgm:spPr/>
      <dgm:t>
        <a:bodyPr/>
        <a:lstStyle/>
        <a:p>
          <a:endParaRPr lang="hr-HR" sz="1200"/>
        </a:p>
      </dgm:t>
    </dgm:pt>
    <dgm:pt modelId="{6DB56D71-E397-4EC5-B4DB-7594510D8B64}" type="pres">
      <dgm:prSet presAssocID="{444E48C3-58C6-4FE3-8649-0A023B0CC66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0DEEFAF-0224-400D-934F-08942E11C3AA}" type="pres">
      <dgm:prSet presAssocID="{26988345-9133-4565-8F71-A17CA1684E9B}" presName="hierRoot1" presStyleCnt="0">
        <dgm:presLayoutVars>
          <dgm:hierBranch val="init"/>
        </dgm:presLayoutVars>
      </dgm:prSet>
      <dgm:spPr/>
    </dgm:pt>
    <dgm:pt modelId="{F45D6837-2FE4-43DA-B038-69192944C13D}" type="pres">
      <dgm:prSet presAssocID="{26988345-9133-4565-8F71-A17CA1684E9B}" presName="rootComposite1" presStyleCnt="0"/>
      <dgm:spPr/>
    </dgm:pt>
    <dgm:pt modelId="{6FD7AA86-02E3-44FE-B0F1-DCB92AC175DF}" type="pres">
      <dgm:prSet presAssocID="{26988345-9133-4565-8F71-A17CA1684E9B}" presName="rootText1" presStyleLbl="node0" presStyleIdx="0" presStyleCnt="1" custLinFactNeighborX="447" custLinFactNeighborY="-74217">
        <dgm:presLayoutVars>
          <dgm:chPref val="3"/>
        </dgm:presLayoutVars>
      </dgm:prSet>
      <dgm:spPr/>
    </dgm:pt>
    <dgm:pt modelId="{9B5CCD7C-F235-442D-8A5A-B8163B0FE8C9}" type="pres">
      <dgm:prSet presAssocID="{26988345-9133-4565-8F71-A17CA1684E9B}" presName="rootConnector1" presStyleLbl="node1" presStyleIdx="0" presStyleCnt="0"/>
      <dgm:spPr/>
    </dgm:pt>
    <dgm:pt modelId="{311D3467-D337-42E0-AAA3-29BFFFADBE65}" type="pres">
      <dgm:prSet presAssocID="{26988345-9133-4565-8F71-A17CA1684E9B}" presName="hierChild2" presStyleCnt="0"/>
      <dgm:spPr/>
    </dgm:pt>
    <dgm:pt modelId="{83039CAA-8087-4B88-830A-112369BFBCB7}" type="pres">
      <dgm:prSet presAssocID="{CC919D36-6AAE-45C2-86D3-73FEB869A162}" presName="Name37" presStyleLbl="parChTrans1D2" presStyleIdx="0" presStyleCnt="2"/>
      <dgm:spPr/>
    </dgm:pt>
    <dgm:pt modelId="{FB9FE57E-FF86-4EF2-9A10-6969C3622FB1}" type="pres">
      <dgm:prSet presAssocID="{77FB428F-4C06-4F1B-943B-A17E431DF327}" presName="hierRoot2" presStyleCnt="0">
        <dgm:presLayoutVars>
          <dgm:hierBranch val="init"/>
        </dgm:presLayoutVars>
      </dgm:prSet>
      <dgm:spPr/>
    </dgm:pt>
    <dgm:pt modelId="{E483EBC6-C7AA-4827-912D-DB6C565D823C}" type="pres">
      <dgm:prSet presAssocID="{77FB428F-4C06-4F1B-943B-A17E431DF327}" presName="rootComposite" presStyleCnt="0"/>
      <dgm:spPr/>
    </dgm:pt>
    <dgm:pt modelId="{D24AB62F-C1F2-421D-8FDC-2CC719F6BCA5}" type="pres">
      <dgm:prSet presAssocID="{77FB428F-4C06-4F1B-943B-A17E431DF327}" presName="rootText" presStyleLbl="node2" presStyleIdx="0" presStyleCnt="2">
        <dgm:presLayoutVars>
          <dgm:chPref val="3"/>
        </dgm:presLayoutVars>
      </dgm:prSet>
      <dgm:spPr/>
    </dgm:pt>
    <dgm:pt modelId="{F2207E93-EB74-4589-8D11-97634DC3FEB2}" type="pres">
      <dgm:prSet presAssocID="{77FB428F-4C06-4F1B-943B-A17E431DF327}" presName="rootConnector" presStyleLbl="node2" presStyleIdx="0" presStyleCnt="2"/>
      <dgm:spPr/>
    </dgm:pt>
    <dgm:pt modelId="{46044C51-5CEB-4DFA-85A9-430D0020C39C}" type="pres">
      <dgm:prSet presAssocID="{77FB428F-4C06-4F1B-943B-A17E431DF327}" presName="hierChild4" presStyleCnt="0"/>
      <dgm:spPr/>
    </dgm:pt>
    <dgm:pt modelId="{F5F1CD81-FE1F-48E8-9C1F-C4E613C58A40}" type="pres">
      <dgm:prSet presAssocID="{77FB428F-4C06-4F1B-943B-A17E431DF327}" presName="hierChild5" presStyleCnt="0"/>
      <dgm:spPr/>
    </dgm:pt>
    <dgm:pt modelId="{70040999-852F-49E4-AFDA-3136CA27994F}" type="pres">
      <dgm:prSet presAssocID="{258456A8-12A4-44A0-AF8A-0AB1C25B0D5D}" presName="Name37" presStyleLbl="parChTrans1D2" presStyleIdx="1" presStyleCnt="2"/>
      <dgm:spPr/>
    </dgm:pt>
    <dgm:pt modelId="{90585683-8AD2-4519-B013-3E4C1EB0ACEA}" type="pres">
      <dgm:prSet presAssocID="{F75FDD30-3104-4678-A360-A32C3D281EAE}" presName="hierRoot2" presStyleCnt="0">
        <dgm:presLayoutVars>
          <dgm:hierBranch val="init"/>
        </dgm:presLayoutVars>
      </dgm:prSet>
      <dgm:spPr/>
    </dgm:pt>
    <dgm:pt modelId="{0CD14E6B-EEFD-4467-B77B-B3C569E3AB39}" type="pres">
      <dgm:prSet presAssocID="{F75FDD30-3104-4678-A360-A32C3D281EAE}" presName="rootComposite" presStyleCnt="0"/>
      <dgm:spPr/>
    </dgm:pt>
    <dgm:pt modelId="{1F56BFF3-7BD9-4858-B8B8-3D16BEB797BD}" type="pres">
      <dgm:prSet presAssocID="{F75FDD30-3104-4678-A360-A32C3D281EAE}" presName="rootText" presStyleLbl="node2" presStyleIdx="1" presStyleCnt="2" custLinFactNeighborX="53" custLinFactNeighborY="25933">
        <dgm:presLayoutVars>
          <dgm:chPref val="3"/>
        </dgm:presLayoutVars>
      </dgm:prSet>
      <dgm:spPr/>
    </dgm:pt>
    <dgm:pt modelId="{FC741CE7-DF07-498C-BE95-C91A446E3173}" type="pres">
      <dgm:prSet presAssocID="{F75FDD30-3104-4678-A360-A32C3D281EAE}" presName="rootConnector" presStyleLbl="node2" presStyleIdx="1" presStyleCnt="2"/>
      <dgm:spPr/>
    </dgm:pt>
    <dgm:pt modelId="{5CF7F101-753C-4414-88E1-122A9AE0CA7C}" type="pres">
      <dgm:prSet presAssocID="{F75FDD30-3104-4678-A360-A32C3D281EAE}" presName="hierChild4" presStyleCnt="0"/>
      <dgm:spPr/>
    </dgm:pt>
    <dgm:pt modelId="{B39EE30A-F02F-4CED-8160-DBE1BAD76E0B}" type="pres">
      <dgm:prSet presAssocID="{F75FDD30-3104-4678-A360-A32C3D281EAE}" presName="hierChild5" presStyleCnt="0"/>
      <dgm:spPr/>
    </dgm:pt>
    <dgm:pt modelId="{1CA6FD7C-1FAA-4C5F-AD34-89CD0D0C228D}" type="pres">
      <dgm:prSet presAssocID="{26988345-9133-4565-8F71-A17CA1684E9B}" presName="hierChild3" presStyleCnt="0"/>
      <dgm:spPr/>
    </dgm:pt>
  </dgm:ptLst>
  <dgm:cxnLst>
    <dgm:cxn modelId="{C2C5B914-555B-485E-A5F0-265CEF0F9747}" srcId="{444E48C3-58C6-4FE3-8649-0A023B0CC66C}" destId="{26988345-9133-4565-8F71-A17CA1684E9B}" srcOrd="0" destOrd="0" parTransId="{101B2F61-0C1F-46F6-B349-0D5C813BE05D}" sibTransId="{1B8D925D-CAF0-4620-9D9E-8A9A824E232A}"/>
    <dgm:cxn modelId="{19B69033-EACA-4B0D-B3B6-8F432D612355}" type="presOf" srcId="{F75FDD30-3104-4678-A360-A32C3D281EAE}" destId="{FC741CE7-DF07-498C-BE95-C91A446E3173}" srcOrd="1" destOrd="0" presId="urn:microsoft.com/office/officeart/2005/8/layout/orgChart1"/>
    <dgm:cxn modelId="{59604189-E936-441D-A9D6-CA0C1067AFD8}" type="presOf" srcId="{77FB428F-4C06-4F1B-943B-A17E431DF327}" destId="{D24AB62F-C1F2-421D-8FDC-2CC719F6BCA5}" srcOrd="0" destOrd="0" presId="urn:microsoft.com/office/officeart/2005/8/layout/orgChart1"/>
    <dgm:cxn modelId="{38C9A798-CCE5-47B3-9332-100D8DDD2A46}" type="presOf" srcId="{26988345-9133-4565-8F71-A17CA1684E9B}" destId="{9B5CCD7C-F235-442D-8A5A-B8163B0FE8C9}" srcOrd="1" destOrd="0" presId="urn:microsoft.com/office/officeart/2005/8/layout/orgChart1"/>
    <dgm:cxn modelId="{690719A0-8ABC-485F-B016-B311DDB83323}" type="presOf" srcId="{77FB428F-4C06-4F1B-943B-A17E431DF327}" destId="{F2207E93-EB74-4589-8D11-97634DC3FEB2}" srcOrd="1" destOrd="0" presId="urn:microsoft.com/office/officeart/2005/8/layout/orgChart1"/>
    <dgm:cxn modelId="{495637B0-6B35-479E-BF18-F47986E1E470}" srcId="{26988345-9133-4565-8F71-A17CA1684E9B}" destId="{77FB428F-4C06-4F1B-943B-A17E431DF327}" srcOrd="0" destOrd="0" parTransId="{CC919D36-6AAE-45C2-86D3-73FEB869A162}" sibTransId="{CD097B5A-7CE3-429E-AF97-30F192372188}"/>
    <dgm:cxn modelId="{AB1210BB-39DE-45C7-A7DA-A54A469D0BAE}" type="presOf" srcId="{444E48C3-58C6-4FE3-8649-0A023B0CC66C}" destId="{6DB56D71-E397-4EC5-B4DB-7594510D8B64}" srcOrd="0" destOrd="0" presId="urn:microsoft.com/office/officeart/2005/8/layout/orgChart1"/>
    <dgm:cxn modelId="{42B481C4-4E63-4B9C-8C76-37AFFC742B6F}" type="presOf" srcId="{F75FDD30-3104-4678-A360-A32C3D281EAE}" destId="{1F56BFF3-7BD9-4858-B8B8-3D16BEB797BD}" srcOrd="0" destOrd="0" presId="urn:microsoft.com/office/officeart/2005/8/layout/orgChart1"/>
    <dgm:cxn modelId="{B1813FD2-AA3C-49A5-B757-4BA31BA7F594}" type="presOf" srcId="{258456A8-12A4-44A0-AF8A-0AB1C25B0D5D}" destId="{70040999-852F-49E4-AFDA-3136CA27994F}" srcOrd="0" destOrd="0" presId="urn:microsoft.com/office/officeart/2005/8/layout/orgChart1"/>
    <dgm:cxn modelId="{578843E1-1EB9-4160-BB52-565026341C2F}" type="presOf" srcId="{CC919D36-6AAE-45C2-86D3-73FEB869A162}" destId="{83039CAA-8087-4B88-830A-112369BFBCB7}" srcOrd="0" destOrd="0" presId="urn:microsoft.com/office/officeart/2005/8/layout/orgChart1"/>
    <dgm:cxn modelId="{8613D5F4-A682-46C3-87EA-74CDC6A6C53A}" srcId="{26988345-9133-4565-8F71-A17CA1684E9B}" destId="{F75FDD30-3104-4678-A360-A32C3D281EAE}" srcOrd="1" destOrd="0" parTransId="{258456A8-12A4-44A0-AF8A-0AB1C25B0D5D}" sibTransId="{B9C4008C-D1BE-4615-B51F-CDC62A271E80}"/>
    <dgm:cxn modelId="{B87AC1FD-35A6-4381-8E90-81435833FEFE}" type="presOf" srcId="{26988345-9133-4565-8F71-A17CA1684E9B}" destId="{6FD7AA86-02E3-44FE-B0F1-DCB92AC175DF}" srcOrd="0" destOrd="0" presId="urn:microsoft.com/office/officeart/2005/8/layout/orgChart1"/>
    <dgm:cxn modelId="{BB09BBA1-4357-4E60-8DBB-0A268EF283F7}" type="presParOf" srcId="{6DB56D71-E397-4EC5-B4DB-7594510D8B64}" destId="{A0DEEFAF-0224-400D-934F-08942E11C3AA}" srcOrd="0" destOrd="0" presId="urn:microsoft.com/office/officeart/2005/8/layout/orgChart1"/>
    <dgm:cxn modelId="{B94D5CC4-FC30-4BEC-A00B-AC932107D1EB}" type="presParOf" srcId="{A0DEEFAF-0224-400D-934F-08942E11C3AA}" destId="{F45D6837-2FE4-43DA-B038-69192944C13D}" srcOrd="0" destOrd="0" presId="urn:microsoft.com/office/officeart/2005/8/layout/orgChart1"/>
    <dgm:cxn modelId="{CC6EE4D2-DB7B-490E-8A3B-490F42F64A87}" type="presParOf" srcId="{F45D6837-2FE4-43DA-B038-69192944C13D}" destId="{6FD7AA86-02E3-44FE-B0F1-DCB92AC175DF}" srcOrd="0" destOrd="0" presId="urn:microsoft.com/office/officeart/2005/8/layout/orgChart1"/>
    <dgm:cxn modelId="{8F351253-6B52-4F72-A284-5DE8E1607E31}" type="presParOf" srcId="{F45D6837-2FE4-43DA-B038-69192944C13D}" destId="{9B5CCD7C-F235-442D-8A5A-B8163B0FE8C9}" srcOrd="1" destOrd="0" presId="urn:microsoft.com/office/officeart/2005/8/layout/orgChart1"/>
    <dgm:cxn modelId="{5CF22CB2-FA5C-461F-86E9-F2020A2CA57A}" type="presParOf" srcId="{A0DEEFAF-0224-400D-934F-08942E11C3AA}" destId="{311D3467-D337-42E0-AAA3-29BFFFADBE65}" srcOrd="1" destOrd="0" presId="urn:microsoft.com/office/officeart/2005/8/layout/orgChart1"/>
    <dgm:cxn modelId="{7E811C2C-FA51-4265-A6A2-8AD47C02F1FC}" type="presParOf" srcId="{311D3467-D337-42E0-AAA3-29BFFFADBE65}" destId="{83039CAA-8087-4B88-830A-112369BFBCB7}" srcOrd="0" destOrd="0" presId="urn:microsoft.com/office/officeart/2005/8/layout/orgChart1"/>
    <dgm:cxn modelId="{F238565D-ABE6-4980-95E5-677D54CD97E6}" type="presParOf" srcId="{311D3467-D337-42E0-AAA3-29BFFFADBE65}" destId="{FB9FE57E-FF86-4EF2-9A10-6969C3622FB1}" srcOrd="1" destOrd="0" presId="urn:microsoft.com/office/officeart/2005/8/layout/orgChart1"/>
    <dgm:cxn modelId="{A9B9560F-585B-4CEB-90F3-771C1F944C32}" type="presParOf" srcId="{FB9FE57E-FF86-4EF2-9A10-6969C3622FB1}" destId="{E483EBC6-C7AA-4827-912D-DB6C565D823C}" srcOrd="0" destOrd="0" presId="urn:microsoft.com/office/officeart/2005/8/layout/orgChart1"/>
    <dgm:cxn modelId="{25315E31-4E7D-4A92-9D72-5637A2715EFD}" type="presParOf" srcId="{E483EBC6-C7AA-4827-912D-DB6C565D823C}" destId="{D24AB62F-C1F2-421D-8FDC-2CC719F6BCA5}" srcOrd="0" destOrd="0" presId="urn:microsoft.com/office/officeart/2005/8/layout/orgChart1"/>
    <dgm:cxn modelId="{3233D668-FA65-4B91-BB0A-57999E545192}" type="presParOf" srcId="{E483EBC6-C7AA-4827-912D-DB6C565D823C}" destId="{F2207E93-EB74-4589-8D11-97634DC3FEB2}" srcOrd="1" destOrd="0" presId="urn:microsoft.com/office/officeart/2005/8/layout/orgChart1"/>
    <dgm:cxn modelId="{58DE9816-CD33-4AB9-90B4-37770F885DD4}" type="presParOf" srcId="{FB9FE57E-FF86-4EF2-9A10-6969C3622FB1}" destId="{46044C51-5CEB-4DFA-85A9-430D0020C39C}" srcOrd="1" destOrd="0" presId="urn:microsoft.com/office/officeart/2005/8/layout/orgChart1"/>
    <dgm:cxn modelId="{ED013572-F890-4CDC-86B6-2F080163A466}" type="presParOf" srcId="{FB9FE57E-FF86-4EF2-9A10-6969C3622FB1}" destId="{F5F1CD81-FE1F-48E8-9C1F-C4E613C58A40}" srcOrd="2" destOrd="0" presId="urn:microsoft.com/office/officeart/2005/8/layout/orgChart1"/>
    <dgm:cxn modelId="{CB812F03-E666-423A-B151-B808CA52B20F}" type="presParOf" srcId="{311D3467-D337-42E0-AAA3-29BFFFADBE65}" destId="{70040999-852F-49E4-AFDA-3136CA27994F}" srcOrd="2" destOrd="0" presId="urn:microsoft.com/office/officeart/2005/8/layout/orgChart1"/>
    <dgm:cxn modelId="{EAAF54C3-B3AF-46C0-9442-79F30B1462B9}" type="presParOf" srcId="{311D3467-D337-42E0-AAA3-29BFFFADBE65}" destId="{90585683-8AD2-4519-B013-3E4C1EB0ACEA}" srcOrd="3" destOrd="0" presId="urn:microsoft.com/office/officeart/2005/8/layout/orgChart1"/>
    <dgm:cxn modelId="{FF398AF6-32AB-4702-8CC0-C90E1F6F567C}" type="presParOf" srcId="{90585683-8AD2-4519-B013-3E4C1EB0ACEA}" destId="{0CD14E6B-EEFD-4467-B77B-B3C569E3AB39}" srcOrd="0" destOrd="0" presId="urn:microsoft.com/office/officeart/2005/8/layout/orgChart1"/>
    <dgm:cxn modelId="{6F500A8F-5CA6-45DF-94E3-1751DA61D45B}" type="presParOf" srcId="{0CD14E6B-EEFD-4467-B77B-B3C569E3AB39}" destId="{1F56BFF3-7BD9-4858-B8B8-3D16BEB797BD}" srcOrd="0" destOrd="0" presId="urn:microsoft.com/office/officeart/2005/8/layout/orgChart1"/>
    <dgm:cxn modelId="{473746A6-BE9D-4542-AA12-690F4EC05F48}" type="presParOf" srcId="{0CD14E6B-EEFD-4467-B77B-B3C569E3AB39}" destId="{FC741CE7-DF07-498C-BE95-C91A446E3173}" srcOrd="1" destOrd="0" presId="urn:microsoft.com/office/officeart/2005/8/layout/orgChart1"/>
    <dgm:cxn modelId="{B458A71A-8D71-4E10-9203-A71852BDD8C1}" type="presParOf" srcId="{90585683-8AD2-4519-B013-3E4C1EB0ACEA}" destId="{5CF7F101-753C-4414-88E1-122A9AE0CA7C}" srcOrd="1" destOrd="0" presId="urn:microsoft.com/office/officeart/2005/8/layout/orgChart1"/>
    <dgm:cxn modelId="{275CDA73-67FA-4647-8307-06CCF39C4467}" type="presParOf" srcId="{90585683-8AD2-4519-B013-3E4C1EB0ACEA}" destId="{B39EE30A-F02F-4CED-8160-DBE1BAD76E0B}" srcOrd="2" destOrd="0" presId="urn:microsoft.com/office/officeart/2005/8/layout/orgChart1"/>
    <dgm:cxn modelId="{1F101011-0241-47B0-94A7-44AA9FC507E3}" type="presParOf" srcId="{A0DEEFAF-0224-400D-934F-08942E11C3AA}" destId="{1CA6FD7C-1FAA-4C5F-AD34-89CD0D0C228D}" srcOrd="2" destOrd="0" presId="urn:microsoft.com/office/officeart/2005/8/layout/orgChart1"/>
  </dgm:cxnLst>
  <dgm:bg>
    <a:noFill/>
  </dgm:bg>
  <dgm:whole>
    <a:ln w="38100"/>
  </dgm:whole>
  <dgm:extLst>
    <a:ext uri="http://schemas.microsoft.com/office/drawing/2008/diagram">
      <dsp:dataModelExt xmlns:dsp="http://schemas.microsoft.com/office/drawing/2008/diagram" relId="rId9" minVer="http://schemas.openxmlformats.org/drawingml/2006/main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1B6D2C-DBF3-4821-B15B-525DBCA2451E}" type="doc">
      <dgm:prSet loTypeId="urn:microsoft.com/office/officeart/2005/8/layout/hierarchy3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hr-HR"/>
        </a:p>
      </dgm:t>
    </dgm:pt>
    <dgm:pt modelId="{8D10F8B1-B771-4192-906D-9AD3AA1128EB}" type="parTrans" cxnId="{26E4FB08-7EF6-4E97-8DE5-E45C0A6066C4}">
      <dgm:prSet custT="1"/>
      <dgm:spPr/>
      <dgm:t>
        <a:bodyPr/>
        <a:lstStyle/>
        <a:p>
          <a:pPr algn="ctr"/>
          <a:endParaRPr lang="hr-HR" sz="2000"/>
        </a:p>
      </dgm:t>
    </dgm:pt>
    <dgm:pt modelId="{DCB4E772-A7C6-4039-B37E-B73612EFF3DD}">
      <dgm:prSet phldrT="[Tekst]" custT="1"/>
      <dgm:spPr>
        <a:solidFill>
          <a:srgbClr val="DAC2EC"/>
        </a:solidFill>
      </dgm:spPr>
      <dgm:t>
        <a:bodyPr/>
        <a:lstStyle/>
        <a:p>
          <a:pPr algn="ctr"/>
          <a:r>
            <a:rPr lang="hr-HR" sz="1800">
              <a:latin typeface="Roboto" panose="02000000000000000000" pitchFamily="2" charset="0"/>
              <a:ea typeface="Roboto" panose="02000000000000000000" pitchFamily="2" charset="0"/>
            </a:rPr>
            <a:t>HORIZONTALNE AKTIVNOST  </a:t>
          </a:r>
        </a:p>
      </dgm:t>
    </dgm:pt>
    <dgm:pt modelId="{F6401323-686B-41CD-A61C-4EFA255937CA}" type="parTrans" cxnId="{7BB6369B-D7DB-46CB-9B1A-9A569F2B0BE9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C0AF4F73-1DAD-445A-99CF-A9867ECB4D0C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 b="1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1"/>
            </a:rPr>
            <a:t>Europski projekti suradnje</a:t>
          </a:r>
          <a:endParaRPr lang="hr-HR" sz="1200" b="1">
            <a:solidFill>
              <a:srgbClr val="C00000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992B584D-D4DE-48FD-BB9B-A366B682ECAA}" type="sibTrans" cxnId="{7BB6369B-D7DB-46CB-9B1A-9A569F2B0BE9}">
      <dgm:prSet custT="1"/>
      <dgm:spPr/>
      <dgm:t>
        <a:bodyPr/>
        <a:lstStyle/>
        <a:p>
          <a:pPr algn="ctr"/>
          <a:endParaRPr lang="hr-HR" sz="2000"/>
        </a:p>
      </dgm:t>
    </dgm:pt>
    <dgm:pt modelId="{2F061E66-6381-4DAA-884B-B7DB3287EBBA}" type="parTrans" cxnId="{A649AD39-E3AE-4120-9062-02DA0468CC25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664E1B7C-CD88-43E8-B631-EE4253C87B7C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934781"/>
              <a:satOff val="-64"/>
              <a:lumOff val="151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 b="1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2"/>
            </a:rPr>
            <a:t>Cirkulacije europskih književnih djela</a:t>
          </a:r>
          <a:endParaRPr lang="hr-HR" sz="1200" b="1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9F1DF751-6EFA-463A-AACE-74979B485778}" type="sibTrans" cxnId="{A649AD39-E3AE-4120-9062-02DA0468CC25}">
      <dgm:prSet custT="1"/>
      <dgm:spPr/>
      <dgm:t>
        <a:bodyPr/>
        <a:lstStyle/>
        <a:p>
          <a:pPr algn="ctr"/>
          <a:endParaRPr lang="hr-HR" sz="2000"/>
        </a:p>
      </dgm:t>
    </dgm:pt>
    <dgm:pt modelId="{52EEF065-5FD4-472E-997F-3AAC5B161977}" type="parTrans" cxnId="{D600E2C4-0AD3-47CB-B4BA-306B8937952A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A1908728-ADD0-4C27-B70A-7C5B6890E27C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869562"/>
              <a:satOff val="-127"/>
              <a:lumOff val="302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 i="1">
              <a:latin typeface="Roboto" panose="02000000000000000000" pitchFamily="2" charset="0"/>
              <a:ea typeface="Roboto" panose="02000000000000000000" pitchFamily="2" charset="0"/>
            </a:rPr>
            <a:t>Europske mreže</a:t>
          </a:r>
        </a:p>
      </dgm:t>
    </dgm:pt>
    <dgm:pt modelId="{0FC934B8-EF75-48BE-9CA3-DD54FCFC3CE5}" type="sibTrans" cxnId="{D600E2C4-0AD3-47CB-B4BA-306B8937952A}">
      <dgm:prSet custT="1"/>
      <dgm:spPr/>
      <dgm:t>
        <a:bodyPr/>
        <a:lstStyle/>
        <a:p>
          <a:pPr algn="ctr"/>
          <a:endParaRPr lang="hr-HR" sz="2000"/>
        </a:p>
      </dgm:t>
    </dgm:pt>
    <dgm:pt modelId="{20EF4FE3-7E1D-4F27-9226-A036C214A847}" type="parTrans" cxnId="{98824C01-F7F5-45F6-9DEA-9363D8905564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958DF8F5-A393-4DA8-A8E4-36A3B0B5F422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804342"/>
              <a:satOff val="-191"/>
              <a:lumOff val="453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 i="1">
              <a:latin typeface="Roboto" panose="02000000000000000000" pitchFamily="2" charset="0"/>
              <a:ea typeface="Roboto" panose="02000000000000000000" pitchFamily="2" charset="0"/>
            </a:rPr>
            <a:t>Europske platforme za umjetnike u nastajanju </a:t>
          </a:r>
        </a:p>
      </dgm:t>
    </dgm:pt>
    <dgm:pt modelId="{B6199A81-F346-458D-B0A1-E7C0DBECBD74}" type="sibTrans" cxnId="{98824C01-F7F5-45F6-9DEA-9363D8905564}">
      <dgm:prSet custT="1"/>
      <dgm:spPr/>
      <dgm:t>
        <a:bodyPr/>
        <a:lstStyle/>
        <a:p>
          <a:pPr algn="ctr"/>
          <a:endParaRPr lang="hr-HR" sz="2000"/>
        </a:p>
      </dgm:t>
    </dgm:pt>
    <dgm:pt modelId="{B2BB760D-790E-476D-9584-053BBCDAC595}" type="parTrans" cxnId="{650EF561-B8C7-49EB-848D-9FAE575E1A05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BF9D99FE-64EB-419E-80E1-4065173DE3FC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739123"/>
              <a:satOff val="-254"/>
              <a:lumOff val="603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 i="1">
              <a:latin typeface="Roboto" panose="02000000000000000000" pitchFamily="2" charset="0"/>
              <a:ea typeface="Roboto" panose="02000000000000000000" pitchFamily="2" charset="0"/>
            </a:rPr>
            <a:t>Pan-europski kulturni subjekti </a:t>
          </a:r>
        </a:p>
      </dgm:t>
    </dgm:pt>
    <dgm:pt modelId="{46DD4F61-4545-4BAB-A730-4776A0AFBAC7}" type="sibTrans" cxnId="{650EF561-B8C7-49EB-848D-9FAE575E1A05}">
      <dgm:prSet custT="1"/>
      <dgm:spPr/>
      <dgm:t>
        <a:bodyPr/>
        <a:lstStyle/>
        <a:p>
          <a:pPr algn="ctr"/>
          <a:endParaRPr lang="hr-HR" sz="2000"/>
        </a:p>
      </dgm:t>
    </dgm:pt>
    <dgm:pt modelId="{EE55C7EC-AA40-41AB-BEF8-032E036EF0EE}" type="parTrans" cxnId="{2F2D80A2-AE7B-4097-95CF-5B81CDDBC45D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4E2EE114-7D2C-41E1-AB0A-182798CB8A24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673904"/>
              <a:satOff val="-318"/>
              <a:lumOff val="754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 b="1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3"/>
            </a:rPr>
            <a:t>Culture Moves Europe</a:t>
          </a:r>
          <a:endParaRPr lang="hr-HR" sz="1200" b="1">
            <a:latin typeface="Roboto" panose="02000000000000000000" pitchFamily="2" charset="0"/>
            <a:ea typeface="Roboto" panose="02000000000000000000" pitchFamily="2" charset="0"/>
          </a:endParaRPr>
        </a:p>
        <a:p>
          <a:pPr algn="ctr"/>
          <a:r>
            <a:rPr lang="hr-HR" sz="1100" b="1">
              <a:latin typeface="Roboto" panose="02000000000000000000" pitchFamily="2" charset="0"/>
              <a:ea typeface="Roboto" panose="02000000000000000000" pitchFamily="2" charset="0"/>
            </a:rPr>
            <a:t> </a:t>
          </a:r>
          <a:r>
            <a:rPr lang="hr-HR" sz="1100" b="0">
              <a:latin typeface="Roboto" panose="02000000000000000000" pitchFamily="2" charset="0"/>
              <a:ea typeface="Roboto" panose="02000000000000000000" pitchFamily="2" charset="0"/>
            </a:rPr>
            <a:t>individualna</a:t>
          </a:r>
          <a:r>
            <a:rPr lang="hr-HR" sz="1100" b="1">
              <a:latin typeface="Roboto" panose="02000000000000000000" pitchFamily="2" charset="0"/>
              <a:ea typeface="Roboto" panose="02000000000000000000" pitchFamily="2" charset="0"/>
            </a:rPr>
            <a:t> </a:t>
          </a:r>
          <a:r>
            <a:rPr lang="hr-HR" sz="1100" b="0">
              <a:latin typeface="Roboto" panose="02000000000000000000" pitchFamily="2" charset="0"/>
              <a:ea typeface="Roboto" panose="02000000000000000000" pitchFamily="2" charset="0"/>
            </a:rPr>
            <a:t>mobilnost </a:t>
          </a:r>
          <a:endParaRPr lang="hr-HR" sz="1100" b="1">
            <a:solidFill>
              <a:srgbClr val="FF0000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729F3A87-FA5F-4809-AEA7-E6F8BB5E2E84}" type="sibTrans" cxnId="{2F2D80A2-AE7B-4097-95CF-5B81CDDBC45D}">
      <dgm:prSet custT="1"/>
      <dgm:spPr/>
      <dgm:t>
        <a:bodyPr/>
        <a:lstStyle/>
        <a:p>
          <a:pPr algn="ctr"/>
          <a:endParaRPr lang="hr-HR" sz="2000"/>
        </a:p>
      </dgm:t>
    </dgm:pt>
    <dgm:pt modelId="{DDA0B653-9666-4120-B29B-4F16DBF2D1F6}" type="sibTrans" cxnId="{26E4FB08-7EF6-4E97-8DE5-E45C0A6066C4}">
      <dgm:prSet custT="1"/>
      <dgm:spPr/>
      <dgm:t>
        <a:bodyPr/>
        <a:lstStyle/>
        <a:p>
          <a:pPr algn="ctr"/>
          <a:endParaRPr lang="hr-HR" sz="2000"/>
        </a:p>
      </dgm:t>
    </dgm:pt>
    <dgm:pt modelId="{72747A93-E1D8-4C8A-80FB-01D9B954E55C}" type="parTrans" cxnId="{D42A0D9E-D6EB-4195-A978-525061368C8C}">
      <dgm:prSet custT="1"/>
      <dgm:spPr/>
      <dgm:t>
        <a:bodyPr/>
        <a:lstStyle/>
        <a:p>
          <a:pPr algn="ctr"/>
          <a:endParaRPr lang="hr-HR" sz="2000"/>
        </a:p>
      </dgm:t>
    </dgm:pt>
    <dgm:pt modelId="{5D6C9BE7-9D30-4F3C-83B6-F0EE2F53C7DD}">
      <dgm:prSet phldrT="[Tekst]" custT="1"/>
      <dgm:spPr>
        <a:solidFill>
          <a:srgbClr val="9A9CFC"/>
        </a:solidFill>
      </dgm:spPr>
      <dgm:t>
        <a:bodyPr/>
        <a:lstStyle/>
        <a:p>
          <a:pPr algn="ctr"/>
          <a:r>
            <a:rPr lang="hr-HR" sz="1800">
              <a:latin typeface="Roboto" panose="02000000000000000000" pitchFamily="2" charset="0"/>
              <a:ea typeface="Roboto" panose="02000000000000000000" pitchFamily="2" charset="0"/>
            </a:rPr>
            <a:t>SEKTORSKE AKTIVNOSTI</a:t>
          </a:r>
        </a:p>
      </dgm:t>
    </dgm:pt>
    <dgm:pt modelId="{4434CC26-15D7-41C8-B29B-70B6A8859631}" type="parTrans" cxnId="{13133450-1A5F-4BAC-A0AC-B29E48815000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A3B13428-C36D-467E-A1E1-CED8E03CDDD8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608684"/>
              <a:satOff val="-381"/>
              <a:lumOff val="905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>
              <a:latin typeface="Roboto" panose="02000000000000000000" pitchFamily="2" charset="0"/>
              <a:ea typeface="Roboto" panose="02000000000000000000" pitchFamily="2" charset="0"/>
            </a:rPr>
            <a:t> knjiga i izdavaštvo – </a:t>
          </a:r>
          <a:r>
            <a:rPr lang="hr-HR" sz="1200" b="1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4"/>
            </a:rPr>
            <a:t>Dan europskih autora </a:t>
          </a:r>
          <a:endParaRPr lang="hr-HR" sz="1200" b="1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A36AF42D-0086-42B5-8CE9-58FC377DEE6F}" type="sibTrans" cxnId="{13133450-1A5F-4BAC-A0AC-B29E48815000}">
      <dgm:prSet custT="1"/>
      <dgm:spPr/>
      <dgm:t>
        <a:bodyPr/>
        <a:lstStyle/>
        <a:p>
          <a:pPr algn="ctr"/>
          <a:endParaRPr lang="hr-HR" sz="2000"/>
        </a:p>
      </dgm:t>
    </dgm:pt>
    <dgm:pt modelId="{F1591460-08A0-4DE0-BCC1-21039E2A8D4E}" type="parTrans" cxnId="{E293C144-A8EE-42B7-948C-049D002B29A7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061D5E30-9B60-4F5F-9AFD-B0CBF7299A8E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543466"/>
              <a:satOff val="-445"/>
              <a:lumOff val="1056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>
              <a:latin typeface="Roboto" panose="02000000000000000000" pitchFamily="2" charset="0"/>
              <a:ea typeface="Roboto" panose="02000000000000000000" pitchFamily="2" charset="0"/>
            </a:rPr>
            <a:t>kulturna baština – </a:t>
          </a:r>
          <a:r>
            <a:rPr lang="hr-HR" sz="1200" b="1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5"/>
            </a:rPr>
            <a:t>Dani europske baštine</a:t>
          </a:r>
          <a:endParaRPr lang="hr-HR" sz="1200" b="1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7B1FDA57-7F81-439C-931C-C7603337A8DE}" type="sibTrans" cxnId="{E293C144-A8EE-42B7-948C-049D002B29A7}">
      <dgm:prSet custT="1"/>
      <dgm:spPr/>
      <dgm:t>
        <a:bodyPr/>
        <a:lstStyle/>
        <a:p>
          <a:pPr algn="ctr"/>
          <a:endParaRPr lang="hr-HR" sz="2000"/>
        </a:p>
      </dgm:t>
    </dgm:pt>
    <dgm:pt modelId="{8CB579DF-F9F9-4B5A-A359-E00A49927BAA}" type="parTrans" cxnId="{B9958F6B-2C2A-43B4-ACC4-866A0C46F119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7D881679-4996-488D-9807-9527481A5608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478246"/>
              <a:satOff val="-508"/>
              <a:lumOff val="1207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>
              <a:latin typeface="Roboto" panose="02000000000000000000" pitchFamily="2" charset="0"/>
              <a:ea typeface="Roboto" panose="02000000000000000000" pitchFamily="2" charset="0"/>
            </a:rPr>
            <a:t>Glazba - </a:t>
          </a:r>
          <a:r>
            <a:rPr lang="hr-HR" sz="1200" b="1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6"/>
            </a:rPr>
            <a:t>LIVEMX</a:t>
          </a:r>
          <a:endParaRPr lang="hr-HR" sz="1200" b="1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EAF2B6DE-D05C-4CE2-865F-859E326A993D}" type="sibTrans" cxnId="{B9958F6B-2C2A-43B4-ACC4-866A0C46F119}">
      <dgm:prSet custT="1"/>
      <dgm:spPr/>
      <dgm:t>
        <a:bodyPr/>
        <a:lstStyle/>
        <a:p>
          <a:pPr algn="ctr"/>
          <a:endParaRPr lang="hr-HR" sz="2000"/>
        </a:p>
      </dgm:t>
    </dgm:pt>
    <dgm:pt modelId="{6A798527-BC70-4A87-8E7B-AE58219835EE}" type="parTrans" cxnId="{0FE7147F-74EF-4CBE-874E-111601A05DFE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278B123B-3F6B-44CE-8BDF-90F6479806BB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8413027"/>
              <a:satOff val="-572"/>
              <a:lumOff val="1358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>
              <a:latin typeface="Roboto" panose="02000000000000000000" pitchFamily="2" charset="0"/>
              <a:ea typeface="Roboto" panose="02000000000000000000" pitchFamily="2" charset="0"/>
            </a:rPr>
            <a:t>izvedbene umjetnosti – </a:t>
          </a:r>
          <a:r>
            <a:rPr lang="hr-HR" sz="1200" b="1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7"/>
            </a:rPr>
            <a:t>PERFORM EUROPE </a:t>
          </a:r>
          <a:endParaRPr lang="hr-HR" sz="1200" b="1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1BFCB6FA-1C23-4601-A363-6E4097823E44}" type="sibTrans" cxnId="{0FE7147F-74EF-4CBE-874E-111601A05DFE}">
      <dgm:prSet custT="1"/>
      <dgm:spPr/>
      <dgm:t>
        <a:bodyPr/>
        <a:lstStyle/>
        <a:p>
          <a:pPr algn="ctr"/>
          <a:endParaRPr lang="hr-HR" sz="2000"/>
        </a:p>
      </dgm:t>
    </dgm:pt>
    <dgm:pt modelId="{EA35DBBD-AEAF-437B-B47B-3A4AC468B901}" type="parTrans" cxnId="{C6D4888D-E7DF-4D9D-B324-918E61098E73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306B231F-BD8A-49EE-9CFD-50740F124E41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9347808"/>
              <a:satOff val="-635"/>
              <a:lumOff val="1508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>
              <a:latin typeface="Roboto" panose="02000000000000000000" pitchFamily="2" charset="0"/>
              <a:ea typeface="Roboto" panose="02000000000000000000" pitchFamily="2" charset="0"/>
            </a:rPr>
            <a:t>arhitektura </a:t>
          </a:r>
          <a:r>
            <a:rPr lang="hr-HR" sz="1200" b="1">
              <a:latin typeface="Roboto" panose="02000000000000000000" pitchFamily="2" charset="0"/>
              <a:ea typeface="Roboto" panose="02000000000000000000" pitchFamily="2" charset="0"/>
            </a:rPr>
            <a:t>– </a:t>
          </a:r>
          <a:r>
            <a:rPr lang="hr-HR" sz="1200" b="1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8"/>
            </a:rPr>
            <a:t>Living spaces</a:t>
          </a:r>
          <a:r>
            <a:rPr lang="hr-HR" sz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8"/>
            </a:rPr>
            <a:t> </a:t>
          </a:r>
          <a:r>
            <a:rPr lang="hr-HR" sz="1200" i="1">
              <a:latin typeface="Roboto" panose="02000000000000000000" pitchFamily="2" charset="0"/>
              <a:ea typeface="Roboto" panose="02000000000000000000" pitchFamily="2" charset="0"/>
            </a:rPr>
            <a:t>– </a:t>
          </a:r>
          <a:r>
            <a:rPr lang="hr-HR" sz="1100" i="1">
              <a:latin typeface="Roboto" panose="02000000000000000000" pitchFamily="2" charset="0"/>
              <a:ea typeface="Roboto" panose="02000000000000000000" pitchFamily="2" charset="0"/>
            </a:rPr>
            <a:t>Peer-learning for cities and regions</a:t>
          </a:r>
          <a:endParaRPr lang="hr-HR" sz="1200" b="1" i="0">
            <a:solidFill>
              <a:srgbClr val="FF0000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14413C6A-D2FA-46AE-9AEB-53028AD4758D}" type="sibTrans" cxnId="{C6D4888D-E7DF-4D9D-B324-918E61098E73}">
      <dgm:prSet custT="1"/>
      <dgm:spPr/>
      <dgm:t>
        <a:bodyPr/>
        <a:lstStyle/>
        <a:p>
          <a:pPr algn="ctr"/>
          <a:endParaRPr lang="hr-HR" sz="2000"/>
        </a:p>
      </dgm:t>
    </dgm:pt>
    <dgm:pt modelId="{B2BD7161-8924-482E-9C99-CB6E4345297B}" type="sibTrans" cxnId="{D42A0D9E-D6EB-4195-A978-525061368C8C}">
      <dgm:prSet custT="1"/>
      <dgm:spPr/>
      <dgm:t>
        <a:bodyPr/>
        <a:lstStyle/>
        <a:p>
          <a:pPr algn="ctr"/>
          <a:endParaRPr lang="hr-HR" sz="2000"/>
        </a:p>
      </dgm:t>
    </dgm:pt>
    <dgm:pt modelId="{8F4BB809-4D6E-432D-A4C9-27589C18AD9B}" type="parTrans" cxnId="{AF92469B-71F6-4FFA-8830-D01432D35ADD}">
      <dgm:prSet custT="1"/>
      <dgm:spPr/>
      <dgm:t>
        <a:bodyPr/>
        <a:lstStyle/>
        <a:p>
          <a:pPr algn="ctr"/>
          <a:endParaRPr lang="hr-HR" sz="2000"/>
        </a:p>
      </dgm:t>
    </dgm:pt>
    <dgm:pt modelId="{C63C8FD0-8C92-4D8F-9921-CB3B4CA0978F}">
      <dgm:prSet phldrT="[Tekst]" custT="1"/>
      <dgm:spPr>
        <a:solidFill>
          <a:srgbClr val="A7EFBA"/>
        </a:solidFill>
      </dgm:spPr>
      <dgm:t>
        <a:bodyPr/>
        <a:lstStyle/>
        <a:p>
          <a:pPr algn="ctr"/>
          <a:r>
            <a:rPr lang="hr-HR" sz="1800">
              <a:latin typeface="Roboto" panose="02000000000000000000" pitchFamily="2" charset="0"/>
              <a:ea typeface="Roboto" panose="02000000000000000000" pitchFamily="2" charset="0"/>
            </a:rPr>
            <a:t>POSEBNE AKTIVNOSTI </a:t>
          </a:r>
        </a:p>
      </dgm:t>
    </dgm:pt>
    <dgm:pt modelId="{88FAA2F2-F21B-464E-92BC-D80648638A47}" type="parTrans" cxnId="{4CBBE27B-DD9C-48B3-848E-14DF7E8646F4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0587FCFD-27D0-4250-B61B-857A7E4D2E58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0282588"/>
              <a:satOff val="-699"/>
              <a:lumOff val="1659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>
              <a:latin typeface="Roboto" panose="02000000000000000000" pitchFamily="2" charset="0"/>
              <a:ea typeface="Roboto" panose="02000000000000000000" pitchFamily="2" charset="0"/>
            </a:rPr>
            <a:t>Europska prijestolnica kulture </a:t>
          </a:r>
        </a:p>
      </dgm:t>
    </dgm:pt>
    <dgm:pt modelId="{FE55796E-74EE-4D85-BC8F-C7B8173AD284}" type="sibTrans" cxnId="{4CBBE27B-DD9C-48B3-848E-14DF7E8646F4}">
      <dgm:prSet custT="1"/>
      <dgm:spPr/>
      <dgm:t>
        <a:bodyPr/>
        <a:lstStyle/>
        <a:p>
          <a:pPr algn="ctr"/>
          <a:endParaRPr lang="hr-HR" sz="2000"/>
        </a:p>
      </dgm:t>
    </dgm:pt>
    <dgm:pt modelId="{E03828E9-6BD0-4866-AFB7-03D32FE51902}" type="parTrans" cxnId="{E236044D-EBE0-4B82-9AE7-32838585D31B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F77547A7-3726-4313-BA42-5BC599F7C2FB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1217369"/>
              <a:satOff val="-762"/>
              <a:lumOff val="181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9"/>
            </a:rPr>
            <a:t>European heritage label </a:t>
          </a:r>
          <a:r>
            <a:rPr lang="hr-HR" sz="1200">
              <a:latin typeface="Roboto" panose="02000000000000000000" pitchFamily="2" charset="0"/>
              <a:ea typeface="Roboto" panose="02000000000000000000" pitchFamily="2" charset="0"/>
            </a:rPr>
            <a:t>(EHL) </a:t>
          </a:r>
        </a:p>
      </dgm:t>
    </dgm:pt>
    <dgm:pt modelId="{78B043CE-E166-454B-949F-19F4C87E4D82}" type="sibTrans" cxnId="{E236044D-EBE0-4B82-9AE7-32838585D31B}">
      <dgm:prSet custT="1"/>
      <dgm:spPr/>
      <dgm:t>
        <a:bodyPr/>
        <a:lstStyle/>
        <a:p>
          <a:pPr algn="ctr"/>
          <a:endParaRPr lang="hr-HR" sz="2000"/>
        </a:p>
      </dgm:t>
    </dgm:pt>
    <dgm:pt modelId="{8BD2EE5C-33C3-4811-BB32-EA32E71B4A6D}" type="parTrans" cxnId="{AD1B27EB-281E-4EEF-9FF9-BECDC464C9AB}">
      <dgm:prSet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/>
        </a:p>
      </dgm:t>
    </dgm:pt>
    <dgm:pt modelId="{2A68B57C-7421-49D9-99D5-E07D8DA469BF}">
      <dgm:prSet phldrT="[Tekst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2152150"/>
              <a:satOff val="-826"/>
              <a:lumOff val="1961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/>
          <a:r>
            <a:rPr lang="hr-HR" sz="1200">
              <a:latin typeface="Roboto" panose="02000000000000000000" pitchFamily="2" charset="0"/>
              <a:ea typeface="Roboto" panose="02000000000000000000" pitchFamily="2" charset="0"/>
            </a:rPr>
            <a:t>EU nagrade: Europa Nostra, MME, EUPL, Mies </a:t>
          </a:r>
        </a:p>
      </dgm:t>
    </dgm:pt>
    <dgm:pt modelId="{ADC90E90-48FD-4170-BE92-35578A46046A}" type="sibTrans" cxnId="{AD1B27EB-281E-4EEF-9FF9-BECDC464C9AB}">
      <dgm:prSet custT="1"/>
      <dgm:spPr/>
      <dgm:t>
        <a:bodyPr/>
        <a:lstStyle/>
        <a:p>
          <a:pPr algn="ctr"/>
          <a:endParaRPr lang="hr-HR" sz="2000"/>
        </a:p>
      </dgm:t>
    </dgm:pt>
    <dgm:pt modelId="{1380FE0A-47C3-4C0F-9667-46672E1A197E}" type="sibTrans" cxnId="{AF92469B-71F6-4FFA-8830-D01432D35ADD}">
      <dgm:prSet custT="1"/>
      <dgm:spPr/>
      <dgm:t>
        <a:bodyPr/>
        <a:lstStyle/>
        <a:p>
          <a:pPr algn="ctr"/>
          <a:endParaRPr lang="hr-HR" sz="2000"/>
        </a:p>
      </dgm:t>
    </dgm:pt>
    <dgm:pt modelId="{272E9F3A-1289-4ED9-A03B-555DBC00F5FE}" type="pres">
      <dgm:prSet presAssocID="{891B6D2C-DBF3-4821-B15B-525DBCA2451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4044050-1E5A-41E0-A954-1598F7C74992}" type="pres">
      <dgm:prSet presAssocID="{DCB4E772-A7C6-4039-B37E-B73612EFF3DD}" presName="root" presStyleCnt="0"/>
      <dgm:spPr/>
    </dgm:pt>
    <dgm:pt modelId="{8DFCE038-AC1A-4D62-9583-E75B0BFC92DF}" type="pres">
      <dgm:prSet presAssocID="{DCB4E772-A7C6-4039-B37E-B73612EFF3DD}" presName="rootComposite" presStyleCnt="0"/>
      <dgm:spPr/>
    </dgm:pt>
    <dgm:pt modelId="{CB4C9C8D-66A8-4618-A9DF-28AD93E093DE}" type="pres">
      <dgm:prSet presAssocID="{DCB4E772-A7C6-4039-B37E-B73612EFF3DD}" presName="rootText" presStyleLbl="node1" presStyleIdx="0" presStyleCnt="3" custScaleX="329932" custLinFactNeighborX="15937" custLinFactNeighborY="4479"/>
      <dgm:spPr/>
    </dgm:pt>
    <dgm:pt modelId="{3BC32BDC-53E4-46B4-9A4F-B04954E750ED}" type="pres">
      <dgm:prSet presAssocID="{DCB4E772-A7C6-4039-B37E-B73612EFF3DD}" presName="rootConnector" presStyleLbl="node1" presStyleIdx="0" presStyleCnt="3"/>
      <dgm:spPr/>
    </dgm:pt>
    <dgm:pt modelId="{280C0165-E368-43EB-8F3A-08BE62B78F35}" type="pres">
      <dgm:prSet presAssocID="{DCB4E772-A7C6-4039-B37E-B73612EFF3DD}" presName="childShape" presStyleCnt="0"/>
      <dgm:spPr/>
    </dgm:pt>
    <dgm:pt modelId="{1863A727-AA2D-4EB6-9FBB-CA43FF095E98}" type="pres">
      <dgm:prSet presAssocID="{F6401323-686B-41CD-A61C-4EFA255937CA}" presName="Name13" presStyleLbl="parChTrans1D2" presStyleIdx="0" presStyleCnt="14"/>
      <dgm:spPr/>
    </dgm:pt>
    <dgm:pt modelId="{B4A6F8E5-7590-41A9-92A8-897E88EDC445}" type="pres">
      <dgm:prSet presAssocID="{C0AF4F73-1DAD-445A-99CF-A9867ECB4D0C}" presName="childText" presStyleLbl="bgAcc1" presStyleIdx="0" presStyleCnt="14" custScaleX="290268" custLinFactNeighborX="6183" custLinFactNeighborY="-17314">
        <dgm:presLayoutVars>
          <dgm:bulletEnabled val="1"/>
        </dgm:presLayoutVars>
      </dgm:prSet>
      <dgm:spPr/>
    </dgm:pt>
    <dgm:pt modelId="{DBC27C2A-8224-424C-ACF1-DF2DF23C7613}" type="pres">
      <dgm:prSet presAssocID="{2F061E66-6381-4DAA-884B-B7DB3287EBBA}" presName="Name13" presStyleLbl="parChTrans1D2" presStyleIdx="1" presStyleCnt="14"/>
      <dgm:spPr/>
    </dgm:pt>
    <dgm:pt modelId="{BD74FA0B-DA76-42B3-A29C-EA43FC6BAD4F}" type="pres">
      <dgm:prSet presAssocID="{664E1B7C-CD88-43E8-B631-EE4253C87B7C}" presName="childText" presStyleLbl="bgAcc1" presStyleIdx="1" presStyleCnt="14" custScaleX="291577" custLinFactNeighborX="5119" custLinFactNeighborY="-28713">
        <dgm:presLayoutVars>
          <dgm:bulletEnabled val="1"/>
        </dgm:presLayoutVars>
      </dgm:prSet>
      <dgm:spPr/>
    </dgm:pt>
    <dgm:pt modelId="{2C3C1F51-9EDE-4AB3-A27D-040FEB427C15}" type="pres">
      <dgm:prSet presAssocID="{52EEF065-5FD4-472E-997F-3AAC5B161977}" presName="Name13" presStyleLbl="parChTrans1D2" presStyleIdx="2" presStyleCnt="14"/>
      <dgm:spPr/>
    </dgm:pt>
    <dgm:pt modelId="{4FE4CFAC-C884-40DB-9562-B433FE949576}" type="pres">
      <dgm:prSet presAssocID="{A1908728-ADD0-4C27-B70A-7C5B6890E27C}" presName="childText" presStyleLbl="bgAcc1" presStyleIdx="2" presStyleCnt="14" custScaleX="295391" custLinFactNeighborX="3092" custLinFactNeighborY="-39574">
        <dgm:presLayoutVars>
          <dgm:bulletEnabled val="1"/>
        </dgm:presLayoutVars>
      </dgm:prSet>
      <dgm:spPr/>
    </dgm:pt>
    <dgm:pt modelId="{172BF50B-0C10-4BBD-8DFF-C18DA66B7D4A}" type="pres">
      <dgm:prSet presAssocID="{20EF4FE3-7E1D-4F27-9226-A036C214A847}" presName="Name13" presStyleLbl="parChTrans1D2" presStyleIdx="3" presStyleCnt="14"/>
      <dgm:spPr/>
    </dgm:pt>
    <dgm:pt modelId="{CEA6EB96-DD5A-403E-8B0E-30F23CF9D285}" type="pres">
      <dgm:prSet presAssocID="{958DF8F5-A393-4DA8-A8E4-36A3B0B5F422}" presName="childText" presStyleLbl="bgAcc1" presStyleIdx="3" presStyleCnt="14" custScaleX="296685" custLinFactNeighborY="-40469">
        <dgm:presLayoutVars>
          <dgm:bulletEnabled val="1"/>
        </dgm:presLayoutVars>
      </dgm:prSet>
      <dgm:spPr/>
    </dgm:pt>
    <dgm:pt modelId="{6A7C4170-3341-4F58-89EE-B0CCB8D5089F}" type="pres">
      <dgm:prSet presAssocID="{B2BB760D-790E-476D-9584-053BBCDAC595}" presName="Name13" presStyleLbl="parChTrans1D2" presStyleIdx="4" presStyleCnt="14"/>
      <dgm:spPr/>
    </dgm:pt>
    <dgm:pt modelId="{7A163503-E757-4043-80A3-42AFFA41B18A}" type="pres">
      <dgm:prSet presAssocID="{BF9D99FE-64EB-419E-80E1-4065173DE3FC}" presName="childText" presStyleLbl="bgAcc1" presStyleIdx="4" presStyleCnt="14" custScaleX="298341" custLinFactNeighborX="1546" custLinFactNeighborY="-55633">
        <dgm:presLayoutVars>
          <dgm:bulletEnabled val="1"/>
        </dgm:presLayoutVars>
      </dgm:prSet>
      <dgm:spPr/>
    </dgm:pt>
    <dgm:pt modelId="{FADB90A4-3040-41D2-8EE8-09941BD67EFA}" type="pres">
      <dgm:prSet presAssocID="{EE55C7EC-AA40-41AB-BEF8-032E036EF0EE}" presName="Name13" presStyleLbl="parChTrans1D2" presStyleIdx="5" presStyleCnt="14"/>
      <dgm:spPr/>
    </dgm:pt>
    <dgm:pt modelId="{7AD7E004-2AF7-4DF6-8AFD-E08A5E2476F8}" type="pres">
      <dgm:prSet presAssocID="{4E2EE114-7D2C-41E1-AB0A-182798CB8A24}" presName="childText" presStyleLbl="bgAcc1" presStyleIdx="5" presStyleCnt="14" custScaleX="297451" custScaleY="104564" custLinFactNeighborX="1546" custLinFactNeighborY="-59360">
        <dgm:presLayoutVars>
          <dgm:bulletEnabled val="1"/>
        </dgm:presLayoutVars>
      </dgm:prSet>
      <dgm:spPr/>
    </dgm:pt>
    <dgm:pt modelId="{8FC6B39E-E1AE-4ACF-9D4A-64410CECDA1E}" type="pres">
      <dgm:prSet presAssocID="{5D6C9BE7-9D30-4F3C-83B6-F0EE2F53C7DD}" presName="root" presStyleCnt="0"/>
      <dgm:spPr/>
    </dgm:pt>
    <dgm:pt modelId="{2FFF8E75-3B28-44F8-A2B7-E878A55A380D}" type="pres">
      <dgm:prSet presAssocID="{5D6C9BE7-9D30-4F3C-83B6-F0EE2F53C7DD}" presName="rootComposite" presStyleCnt="0"/>
      <dgm:spPr/>
    </dgm:pt>
    <dgm:pt modelId="{C26691A0-CABC-42C2-851C-EE26E5C33467}" type="pres">
      <dgm:prSet presAssocID="{5D6C9BE7-9D30-4F3C-83B6-F0EE2F53C7DD}" presName="rootText" presStyleLbl="node1" presStyleIdx="1" presStyleCnt="3" custScaleX="242786" custLinFactNeighborX="13603" custLinFactNeighborY="4947"/>
      <dgm:spPr/>
    </dgm:pt>
    <dgm:pt modelId="{62CD67B5-AE3F-4B76-967E-65979E1B5E9E}" type="pres">
      <dgm:prSet presAssocID="{5D6C9BE7-9D30-4F3C-83B6-F0EE2F53C7DD}" presName="rootConnector" presStyleLbl="node1" presStyleIdx="1" presStyleCnt="3"/>
      <dgm:spPr/>
    </dgm:pt>
    <dgm:pt modelId="{4C022DC1-F2B3-4A96-98D4-1D2BC44ABAEB}" type="pres">
      <dgm:prSet presAssocID="{5D6C9BE7-9D30-4F3C-83B6-F0EE2F53C7DD}" presName="childShape" presStyleCnt="0"/>
      <dgm:spPr/>
    </dgm:pt>
    <dgm:pt modelId="{A59C24C6-B68D-4DFB-99BE-E9EBBAEF1CFE}" type="pres">
      <dgm:prSet presAssocID="{4434CC26-15D7-41C8-B29B-70B6A8859631}" presName="Name13" presStyleLbl="parChTrans1D2" presStyleIdx="6" presStyleCnt="14"/>
      <dgm:spPr/>
    </dgm:pt>
    <dgm:pt modelId="{A1EBB9B9-682A-4E14-9800-945A94935BDB}" type="pres">
      <dgm:prSet presAssocID="{A3B13428-C36D-467E-A1E1-CED8E03CDDD8}" presName="childText" presStyleLbl="bgAcc1" presStyleIdx="6" presStyleCnt="14" custScaleX="244671">
        <dgm:presLayoutVars>
          <dgm:bulletEnabled val="1"/>
        </dgm:presLayoutVars>
      </dgm:prSet>
      <dgm:spPr/>
    </dgm:pt>
    <dgm:pt modelId="{02A74D50-6661-47E5-AA49-B8AA7F7D84EF}" type="pres">
      <dgm:prSet presAssocID="{F1591460-08A0-4DE0-BCC1-21039E2A8D4E}" presName="Name13" presStyleLbl="parChTrans1D2" presStyleIdx="7" presStyleCnt="14"/>
      <dgm:spPr/>
    </dgm:pt>
    <dgm:pt modelId="{3042B8E9-564C-44AE-A444-8A0849CE831B}" type="pres">
      <dgm:prSet presAssocID="{061D5E30-9B60-4F5F-9AFD-B0CBF7299A8E}" presName="childText" presStyleLbl="bgAcc1" presStyleIdx="7" presStyleCnt="14" custScaleX="244895">
        <dgm:presLayoutVars>
          <dgm:bulletEnabled val="1"/>
        </dgm:presLayoutVars>
      </dgm:prSet>
      <dgm:spPr/>
    </dgm:pt>
    <dgm:pt modelId="{D7A20BA5-C3C8-4CD7-84F0-03ED5B1DEB39}" type="pres">
      <dgm:prSet presAssocID="{8CB579DF-F9F9-4B5A-A359-E00A49927BAA}" presName="Name13" presStyleLbl="parChTrans1D2" presStyleIdx="8" presStyleCnt="14"/>
      <dgm:spPr/>
    </dgm:pt>
    <dgm:pt modelId="{64B97805-F1DE-4AAA-B049-D07BAB9E1755}" type="pres">
      <dgm:prSet presAssocID="{7D881679-4996-488D-9807-9527481A5608}" presName="childText" presStyleLbl="bgAcc1" presStyleIdx="8" presStyleCnt="14" custScaleX="242521">
        <dgm:presLayoutVars>
          <dgm:bulletEnabled val="1"/>
        </dgm:presLayoutVars>
      </dgm:prSet>
      <dgm:spPr/>
    </dgm:pt>
    <dgm:pt modelId="{5FE11058-A24D-41CF-A0BF-A51A46112ACF}" type="pres">
      <dgm:prSet presAssocID="{6A798527-BC70-4A87-8E7B-AE58219835EE}" presName="Name13" presStyleLbl="parChTrans1D2" presStyleIdx="9" presStyleCnt="14"/>
      <dgm:spPr/>
    </dgm:pt>
    <dgm:pt modelId="{F08D42A4-D3F1-412A-BEBD-68DEE2452276}" type="pres">
      <dgm:prSet presAssocID="{278B123B-3F6B-44CE-8BDF-90F6479806BB}" presName="childText" presStyleLbl="bgAcc1" presStyleIdx="9" presStyleCnt="14" custScaleX="244894">
        <dgm:presLayoutVars>
          <dgm:bulletEnabled val="1"/>
        </dgm:presLayoutVars>
      </dgm:prSet>
      <dgm:spPr/>
    </dgm:pt>
    <dgm:pt modelId="{25DED450-5A48-4F71-95B8-576246100B52}" type="pres">
      <dgm:prSet presAssocID="{EA35DBBD-AEAF-437B-B47B-3A4AC468B901}" presName="Name13" presStyleLbl="parChTrans1D2" presStyleIdx="10" presStyleCnt="14"/>
      <dgm:spPr/>
    </dgm:pt>
    <dgm:pt modelId="{7350B22C-F398-414E-BE9E-27436688FA61}" type="pres">
      <dgm:prSet presAssocID="{306B231F-BD8A-49EE-9CFD-50740F124E41}" presName="childText" presStyleLbl="bgAcc1" presStyleIdx="10" presStyleCnt="14" custScaleX="243528">
        <dgm:presLayoutVars>
          <dgm:bulletEnabled val="1"/>
        </dgm:presLayoutVars>
      </dgm:prSet>
      <dgm:spPr/>
    </dgm:pt>
    <dgm:pt modelId="{796D2A4B-0209-4887-A2B6-4D452F6D75EE}" type="pres">
      <dgm:prSet presAssocID="{C63C8FD0-8C92-4D8F-9921-CB3B4CA0978F}" presName="root" presStyleCnt="0"/>
      <dgm:spPr/>
    </dgm:pt>
    <dgm:pt modelId="{2C402A5C-D487-4CD4-8A35-4C0F2A462F33}" type="pres">
      <dgm:prSet presAssocID="{C63C8FD0-8C92-4D8F-9921-CB3B4CA0978F}" presName="rootComposite" presStyleCnt="0"/>
      <dgm:spPr/>
    </dgm:pt>
    <dgm:pt modelId="{37473B23-C04C-4FFF-80EC-CE64019FFC82}" type="pres">
      <dgm:prSet presAssocID="{C63C8FD0-8C92-4D8F-9921-CB3B4CA0978F}" presName="rootText" presStyleLbl="node1" presStyleIdx="2" presStyleCnt="3" custScaleX="237666" custLinFactNeighborX="13604" custLinFactNeighborY="2473"/>
      <dgm:spPr/>
    </dgm:pt>
    <dgm:pt modelId="{7C10EA09-AE1B-405A-BB8B-2476B6B0B38B}" type="pres">
      <dgm:prSet presAssocID="{C63C8FD0-8C92-4D8F-9921-CB3B4CA0978F}" presName="rootConnector" presStyleLbl="node1" presStyleIdx="2" presStyleCnt="3"/>
      <dgm:spPr/>
    </dgm:pt>
    <dgm:pt modelId="{2E2ADC73-D5D9-4F7C-BC87-BF5EDCC6B573}" type="pres">
      <dgm:prSet presAssocID="{C63C8FD0-8C92-4D8F-9921-CB3B4CA0978F}" presName="childShape" presStyleCnt="0"/>
      <dgm:spPr/>
    </dgm:pt>
    <dgm:pt modelId="{B89A99A9-4131-4E25-A55E-41E357B0C01A}" type="pres">
      <dgm:prSet presAssocID="{88FAA2F2-F21B-464E-92BC-D80648638A47}" presName="Name13" presStyleLbl="parChTrans1D2" presStyleIdx="11" presStyleCnt="14"/>
      <dgm:spPr/>
    </dgm:pt>
    <dgm:pt modelId="{498AE5C1-B48D-4E54-AAC3-AC2F7CB9F019}" type="pres">
      <dgm:prSet presAssocID="{0587FCFD-27D0-4250-B61B-857A7E4D2E58}" presName="childText" presStyleLbl="bgAcc1" presStyleIdx="11" presStyleCnt="14" custScaleX="228606">
        <dgm:presLayoutVars>
          <dgm:bulletEnabled val="1"/>
        </dgm:presLayoutVars>
      </dgm:prSet>
      <dgm:spPr/>
    </dgm:pt>
    <dgm:pt modelId="{87D8F983-1674-44B3-A27F-03798980FB6E}" type="pres">
      <dgm:prSet presAssocID="{E03828E9-6BD0-4866-AFB7-03D32FE51902}" presName="Name13" presStyleLbl="parChTrans1D2" presStyleIdx="12" presStyleCnt="14"/>
      <dgm:spPr/>
    </dgm:pt>
    <dgm:pt modelId="{92174F0F-F976-4B07-BABA-0B6FC3CD4D93}" type="pres">
      <dgm:prSet presAssocID="{F77547A7-3726-4313-BA42-5BC599F7C2FB}" presName="childText" presStyleLbl="bgAcc1" presStyleIdx="12" presStyleCnt="14" custScaleX="228606">
        <dgm:presLayoutVars>
          <dgm:bulletEnabled val="1"/>
        </dgm:presLayoutVars>
      </dgm:prSet>
      <dgm:spPr/>
    </dgm:pt>
    <dgm:pt modelId="{AF56F400-DC41-40F2-951E-5CF44853B78D}" type="pres">
      <dgm:prSet presAssocID="{8BD2EE5C-33C3-4811-BB32-EA32E71B4A6D}" presName="Name13" presStyleLbl="parChTrans1D2" presStyleIdx="13" presStyleCnt="14"/>
      <dgm:spPr/>
    </dgm:pt>
    <dgm:pt modelId="{F6F0828E-5E61-49D1-88F8-7FEAC40D46FB}" type="pres">
      <dgm:prSet presAssocID="{2A68B57C-7421-49D9-99D5-E07D8DA469BF}" presName="childText" presStyleLbl="bgAcc1" presStyleIdx="13" presStyleCnt="14" custScaleX="228606">
        <dgm:presLayoutVars>
          <dgm:bulletEnabled val="1"/>
        </dgm:presLayoutVars>
      </dgm:prSet>
      <dgm:spPr/>
    </dgm:pt>
  </dgm:ptLst>
  <dgm:cxnLst>
    <dgm:cxn modelId="{98824C01-F7F5-45F6-9DEA-9363D8905564}" srcId="{DCB4E772-A7C6-4039-B37E-B73612EFF3DD}" destId="{958DF8F5-A393-4DA8-A8E4-36A3B0B5F422}" srcOrd="3" destOrd="0" parTransId="{20EF4FE3-7E1D-4F27-9226-A036C214A847}" sibTransId="{B6199A81-F346-458D-B0A1-E7C0DBECBD74}"/>
    <dgm:cxn modelId="{26E4FB08-7EF6-4E97-8DE5-E45C0A6066C4}" srcId="{891B6D2C-DBF3-4821-B15B-525DBCA2451E}" destId="{DCB4E772-A7C6-4039-B37E-B73612EFF3DD}" srcOrd="0" destOrd="0" parTransId="{8D10F8B1-B771-4192-906D-9AD3AA1128EB}" sibTransId="{DDA0B653-9666-4120-B29B-4F16DBF2D1F6}"/>
    <dgm:cxn modelId="{C4AAE20C-24A9-4FB5-AA38-C3BE46F79593}" type="presOf" srcId="{F1591460-08A0-4DE0-BCC1-21039E2A8D4E}" destId="{02A74D50-6661-47E5-AA49-B8AA7F7D84EF}" srcOrd="0" destOrd="0" presId="urn:microsoft.com/office/officeart/2005/8/layout/hierarchy3"/>
    <dgm:cxn modelId="{335A9A15-A094-4E5D-A8F2-CBEB004BF321}" type="presOf" srcId="{EA35DBBD-AEAF-437B-B47B-3A4AC468B901}" destId="{25DED450-5A48-4F71-95B8-576246100B52}" srcOrd="0" destOrd="0" presId="urn:microsoft.com/office/officeart/2005/8/layout/hierarchy3"/>
    <dgm:cxn modelId="{A649AD39-E3AE-4120-9062-02DA0468CC25}" srcId="{DCB4E772-A7C6-4039-B37E-B73612EFF3DD}" destId="{664E1B7C-CD88-43E8-B631-EE4253C87B7C}" srcOrd="1" destOrd="0" parTransId="{2F061E66-6381-4DAA-884B-B7DB3287EBBA}" sibTransId="{9F1DF751-6EFA-463A-AACE-74979B485778}"/>
    <dgm:cxn modelId="{5535DA3A-138B-48BF-85A5-6ED80D438A61}" type="presOf" srcId="{EE55C7EC-AA40-41AB-BEF8-032E036EF0EE}" destId="{FADB90A4-3040-41D2-8EE8-09941BD67EFA}" srcOrd="0" destOrd="0" presId="urn:microsoft.com/office/officeart/2005/8/layout/hierarchy3"/>
    <dgm:cxn modelId="{7AD8BF3F-F474-4A74-8F81-03D5B14D6FFF}" type="presOf" srcId="{8CB579DF-F9F9-4B5A-A359-E00A49927BAA}" destId="{D7A20BA5-C3C8-4CD7-84F0-03ED5B1DEB39}" srcOrd="0" destOrd="0" presId="urn:microsoft.com/office/officeart/2005/8/layout/hierarchy3"/>
    <dgm:cxn modelId="{9D97AC60-6624-4E46-98D6-4EFD883A2FE9}" type="presOf" srcId="{C63C8FD0-8C92-4D8F-9921-CB3B4CA0978F}" destId="{37473B23-C04C-4FFF-80EC-CE64019FFC82}" srcOrd="0" destOrd="0" presId="urn:microsoft.com/office/officeart/2005/8/layout/hierarchy3"/>
    <dgm:cxn modelId="{D13ABD41-AEAE-4544-813C-03005B434EF3}" type="presOf" srcId="{B2BB760D-790E-476D-9584-053BBCDAC595}" destId="{6A7C4170-3341-4F58-89EE-B0CCB8D5089F}" srcOrd="0" destOrd="0" presId="urn:microsoft.com/office/officeart/2005/8/layout/hierarchy3"/>
    <dgm:cxn modelId="{650EF561-B8C7-49EB-848D-9FAE575E1A05}" srcId="{DCB4E772-A7C6-4039-B37E-B73612EFF3DD}" destId="{BF9D99FE-64EB-419E-80E1-4065173DE3FC}" srcOrd="4" destOrd="0" parTransId="{B2BB760D-790E-476D-9584-053BBCDAC595}" sibTransId="{46DD4F61-4545-4BAB-A730-4776A0AFBAC7}"/>
    <dgm:cxn modelId="{E293C144-A8EE-42B7-948C-049D002B29A7}" srcId="{5D6C9BE7-9D30-4F3C-83B6-F0EE2F53C7DD}" destId="{061D5E30-9B60-4F5F-9AFD-B0CBF7299A8E}" srcOrd="1" destOrd="0" parTransId="{F1591460-08A0-4DE0-BCC1-21039E2A8D4E}" sibTransId="{7B1FDA57-7F81-439C-931C-C7603337A8DE}"/>
    <dgm:cxn modelId="{E66A3B67-133B-4E64-A8A2-951915E33B25}" type="presOf" srcId="{DCB4E772-A7C6-4039-B37E-B73612EFF3DD}" destId="{3BC32BDC-53E4-46B4-9A4F-B04954E750ED}" srcOrd="1" destOrd="0" presId="urn:microsoft.com/office/officeart/2005/8/layout/hierarchy3"/>
    <dgm:cxn modelId="{39D0FE49-BAFB-4022-9E00-39B04141EDFB}" type="presOf" srcId="{958DF8F5-A393-4DA8-A8E4-36A3B0B5F422}" destId="{CEA6EB96-DD5A-403E-8B0E-30F23CF9D285}" srcOrd="0" destOrd="0" presId="urn:microsoft.com/office/officeart/2005/8/layout/hierarchy3"/>
    <dgm:cxn modelId="{B9958F6B-2C2A-43B4-ACC4-866A0C46F119}" srcId="{5D6C9BE7-9D30-4F3C-83B6-F0EE2F53C7DD}" destId="{7D881679-4996-488D-9807-9527481A5608}" srcOrd="2" destOrd="0" parTransId="{8CB579DF-F9F9-4B5A-A359-E00A49927BAA}" sibTransId="{EAF2B6DE-D05C-4CE2-865F-859E326A993D}"/>
    <dgm:cxn modelId="{E236044D-EBE0-4B82-9AE7-32838585D31B}" srcId="{C63C8FD0-8C92-4D8F-9921-CB3B4CA0978F}" destId="{F77547A7-3726-4313-BA42-5BC599F7C2FB}" srcOrd="1" destOrd="0" parTransId="{E03828E9-6BD0-4866-AFB7-03D32FE51902}" sibTransId="{78B043CE-E166-454B-949F-19F4C87E4D82}"/>
    <dgm:cxn modelId="{13133450-1A5F-4BAC-A0AC-B29E48815000}" srcId="{5D6C9BE7-9D30-4F3C-83B6-F0EE2F53C7DD}" destId="{A3B13428-C36D-467E-A1E1-CED8E03CDDD8}" srcOrd="0" destOrd="0" parTransId="{4434CC26-15D7-41C8-B29B-70B6A8859631}" sibTransId="{A36AF42D-0086-42B5-8CE9-58FC377DEE6F}"/>
    <dgm:cxn modelId="{88516471-CBA8-4BC5-A365-B769BEABEC69}" type="presOf" srcId="{664E1B7C-CD88-43E8-B631-EE4253C87B7C}" destId="{BD74FA0B-DA76-42B3-A29C-EA43FC6BAD4F}" srcOrd="0" destOrd="0" presId="urn:microsoft.com/office/officeart/2005/8/layout/hierarchy3"/>
    <dgm:cxn modelId="{AF747A52-E3BA-4622-B5B4-D8E95455F946}" type="presOf" srcId="{0587FCFD-27D0-4250-B61B-857A7E4D2E58}" destId="{498AE5C1-B48D-4E54-AAC3-AC2F7CB9F019}" srcOrd="0" destOrd="0" presId="urn:microsoft.com/office/officeart/2005/8/layout/hierarchy3"/>
    <dgm:cxn modelId="{D2978572-BF6F-4069-B13F-4C05A3E462AC}" type="presOf" srcId="{5D6C9BE7-9D30-4F3C-83B6-F0EE2F53C7DD}" destId="{62CD67B5-AE3F-4B76-967E-65979E1B5E9E}" srcOrd="1" destOrd="0" presId="urn:microsoft.com/office/officeart/2005/8/layout/hierarchy3"/>
    <dgm:cxn modelId="{7A51F254-D77C-4DFA-B1C3-3A0C1D287A50}" type="presOf" srcId="{C0AF4F73-1DAD-445A-99CF-A9867ECB4D0C}" destId="{B4A6F8E5-7590-41A9-92A8-897E88EDC445}" srcOrd="0" destOrd="0" presId="urn:microsoft.com/office/officeart/2005/8/layout/hierarchy3"/>
    <dgm:cxn modelId="{0E177E79-4935-4FD8-9A8B-81B4CE9CC82C}" type="presOf" srcId="{2A68B57C-7421-49D9-99D5-E07D8DA469BF}" destId="{F6F0828E-5E61-49D1-88F8-7FEAC40D46FB}" srcOrd="0" destOrd="0" presId="urn:microsoft.com/office/officeart/2005/8/layout/hierarchy3"/>
    <dgm:cxn modelId="{CC4A637B-ADDD-4836-8A05-20FE99F428C8}" type="presOf" srcId="{4434CC26-15D7-41C8-B29B-70B6A8859631}" destId="{A59C24C6-B68D-4DFB-99BE-E9EBBAEF1CFE}" srcOrd="0" destOrd="0" presId="urn:microsoft.com/office/officeart/2005/8/layout/hierarchy3"/>
    <dgm:cxn modelId="{4CBBE27B-DD9C-48B3-848E-14DF7E8646F4}" srcId="{C63C8FD0-8C92-4D8F-9921-CB3B4CA0978F}" destId="{0587FCFD-27D0-4250-B61B-857A7E4D2E58}" srcOrd="0" destOrd="0" parTransId="{88FAA2F2-F21B-464E-92BC-D80648638A47}" sibTransId="{FE55796E-74EE-4D85-BC8F-C7B8173AD284}"/>
    <dgm:cxn modelId="{4719EF7C-9F3E-44CC-93DF-A6F1CA69FB3A}" type="presOf" srcId="{BF9D99FE-64EB-419E-80E1-4065173DE3FC}" destId="{7A163503-E757-4043-80A3-42AFFA41B18A}" srcOrd="0" destOrd="0" presId="urn:microsoft.com/office/officeart/2005/8/layout/hierarchy3"/>
    <dgm:cxn modelId="{0FE7147F-74EF-4CBE-874E-111601A05DFE}" srcId="{5D6C9BE7-9D30-4F3C-83B6-F0EE2F53C7DD}" destId="{278B123B-3F6B-44CE-8BDF-90F6479806BB}" srcOrd="3" destOrd="0" parTransId="{6A798527-BC70-4A87-8E7B-AE58219835EE}" sibTransId="{1BFCB6FA-1C23-4601-A363-6E4097823E44}"/>
    <dgm:cxn modelId="{1BEB7F86-F310-4138-A118-C1A5B8EAE462}" type="presOf" srcId="{88FAA2F2-F21B-464E-92BC-D80648638A47}" destId="{B89A99A9-4131-4E25-A55E-41E357B0C01A}" srcOrd="0" destOrd="0" presId="urn:microsoft.com/office/officeart/2005/8/layout/hierarchy3"/>
    <dgm:cxn modelId="{46B2A388-D103-4CE1-9054-F771747B3FC0}" type="presOf" srcId="{8BD2EE5C-33C3-4811-BB32-EA32E71B4A6D}" destId="{AF56F400-DC41-40F2-951E-5CF44853B78D}" srcOrd="0" destOrd="0" presId="urn:microsoft.com/office/officeart/2005/8/layout/hierarchy3"/>
    <dgm:cxn modelId="{C8EEF488-1BE4-41C0-8FB2-0974318AD8D5}" type="presOf" srcId="{A3B13428-C36D-467E-A1E1-CED8E03CDDD8}" destId="{A1EBB9B9-682A-4E14-9800-945A94935BDB}" srcOrd="0" destOrd="0" presId="urn:microsoft.com/office/officeart/2005/8/layout/hierarchy3"/>
    <dgm:cxn modelId="{C6D4888D-E7DF-4D9D-B324-918E61098E73}" srcId="{5D6C9BE7-9D30-4F3C-83B6-F0EE2F53C7DD}" destId="{306B231F-BD8A-49EE-9CFD-50740F124E41}" srcOrd="4" destOrd="0" parTransId="{EA35DBBD-AEAF-437B-B47B-3A4AC468B901}" sibTransId="{14413C6A-D2FA-46AE-9AEB-53028AD4758D}"/>
    <dgm:cxn modelId="{002F0F96-847D-4F74-A7D1-D32A0E5D5D62}" type="presOf" srcId="{52EEF065-5FD4-472E-997F-3AAC5B161977}" destId="{2C3C1F51-9EDE-4AB3-A27D-040FEB427C15}" srcOrd="0" destOrd="0" presId="urn:microsoft.com/office/officeart/2005/8/layout/hierarchy3"/>
    <dgm:cxn modelId="{CBE28899-3979-40A9-9C18-3569A9008F44}" type="presOf" srcId="{5D6C9BE7-9D30-4F3C-83B6-F0EE2F53C7DD}" destId="{C26691A0-CABC-42C2-851C-EE26E5C33467}" srcOrd="0" destOrd="0" presId="urn:microsoft.com/office/officeart/2005/8/layout/hierarchy3"/>
    <dgm:cxn modelId="{7BB6369B-D7DB-46CB-9B1A-9A569F2B0BE9}" srcId="{DCB4E772-A7C6-4039-B37E-B73612EFF3DD}" destId="{C0AF4F73-1DAD-445A-99CF-A9867ECB4D0C}" srcOrd="0" destOrd="0" parTransId="{F6401323-686B-41CD-A61C-4EFA255937CA}" sibTransId="{992B584D-D4DE-48FD-BB9B-A366B682ECAA}"/>
    <dgm:cxn modelId="{AF92469B-71F6-4FFA-8830-D01432D35ADD}" srcId="{891B6D2C-DBF3-4821-B15B-525DBCA2451E}" destId="{C63C8FD0-8C92-4D8F-9921-CB3B4CA0978F}" srcOrd="2" destOrd="0" parTransId="{8F4BB809-4D6E-432D-A4C9-27589C18AD9B}" sibTransId="{1380FE0A-47C3-4C0F-9667-46672E1A197E}"/>
    <dgm:cxn modelId="{D42A0D9E-D6EB-4195-A978-525061368C8C}" srcId="{891B6D2C-DBF3-4821-B15B-525DBCA2451E}" destId="{5D6C9BE7-9D30-4F3C-83B6-F0EE2F53C7DD}" srcOrd="1" destOrd="0" parTransId="{72747A93-E1D8-4C8A-80FB-01D9B954E55C}" sibTransId="{B2BD7161-8924-482E-9C99-CB6E4345297B}"/>
    <dgm:cxn modelId="{2F2D80A2-AE7B-4097-95CF-5B81CDDBC45D}" srcId="{DCB4E772-A7C6-4039-B37E-B73612EFF3DD}" destId="{4E2EE114-7D2C-41E1-AB0A-182798CB8A24}" srcOrd="5" destOrd="0" parTransId="{EE55C7EC-AA40-41AB-BEF8-032E036EF0EE}" sibTransId="{729F3A87-FA5F-4809-AEA7-E6F8BB5E2E84}"/>
    <dgm:cxn modelId="{9ED72AAD-C100-4771-947F-A205D9FD82C3}" type="presOf" srcId="{F6401323-686B-41CD-A61C-4EFA255937CA}" destId="{1863A727-AA2D-4EB6-9FBB-CA43FF095E98}" srcOrd="0" destOrd="0" presId="urn:microsoft.com/office/officeart/2005/8/layout/hierarchy3"/>
    <dgm:cxn modelId="{1FF65FAE-3BF0-4DE6-B9C6-0B8AD0FEB52D}" type="presOf" srcId="{20EF4FE3-7E1D-4F27-9226-A036C214A847}" destId="{172BF50B-0C10-4BBD-8DFF-C18DA66B7D4A}" srcOrd="0" destOrd="0" presId="urn:microsoft.com/office/officeart/2005/8/layout/hierarchy3"/>
    <dgm:cxn modelId="{CFBE1EB8-BEE8-4F30-AE54-D0A88534D4CE}" type="presOf" srcId="{2F061E66-6381-4DAA-884B-B7DB3287EBBA}" destId="{DBC27C2A-8224-424C-ACF1-DF2DF23C7613}" srcOrd="0" destOrd="0" presId="urn:microsoft.com/office/officeart/2005/8/layout/hierarchy3"/>
    <dgm:cxn modelId="{A944DABC-3823-4336-9667-7E967B4D038F}" type="presOf" srcId="{061D5E30-9B60-4F5F-9AFD-B0CBF7299A8E}" destId="{3042B8E9-564C-44AE-A444-8A0849CE831B}" srcOrd="0" destOrd="0" presId="urn:microsoft.com/office/officeart/2005/8/layout/hierarchy3"/>
    <dgm:cxn modelId="{1CB5DEBE-A6AC-48A7-BFE2-F4AD3D540C98}" type="presOf" srcId="{891B6D2C-DBF3-4821-B15B-525DBCA2451E}" destId="{272E9F3A-1289-4ED9-A03B-555DBC00F5FE}" srcOrd="0" destOrd="0" presId="urn:microsoft.com/office/officeart/2005/8/layout/hierarchy3"/>
    <dgm:cxn modelId="{D600E2C4-0AD3-47CB-B4BA-306B8937952A}" srcId="{DCB4E772-A7C6-4039-B37E-B73612EFF3DD}" destId="{A1908728-ADD0-4C27-B70A-7C5B6890E27C}" srcOrd="2" destOrd="0" parTransId="{52EEF065-5FD4-472E-997F-3AAC5B161977}" sibTransId="{0FC934B8-EF75-48BE-9CA3-DD54FCFC3CE5}"/>
    <dgm:cxn modelId="{EE29D5CB-F0C3-4E7E-B899-F0B2858D7654}" type="presOf" srcId="{278B123B-3F6B-44CE-8BDF-90F6479806BB}" destId="{F08D42A4-D3F1-412A-BEBD-68DEE2452276}" srcOrd="0" destOrd="0" presId="urn:microsoft.com/office/officeart/2005/8/layout/hierarchy3"/>
    <dgm:cxn modelId="{715058CC-ACC0-4792-B74B-1E0500677EE8}" type="presOf" srcId="{4E2EE114-7D2C-41E1-AB0A-182798CB8A24}" destId="{7AD7E004-2AF7-4DF6-8AFD-E08A5E2476F8}" srcOrd="0" destOrd="0" presId="urn:microsoft.com/office/officeart/2005/8/layout/hierarchy3"/>
    <dgm:cxn modelId="{189B46D1-2897-45EB-B5F8-E355157C66FC}" type="presOf" srcId="{306B231F-BD8A-49EE-9CFD-50740F124E41}" destId="{7350B22C-F398-414E-BE9E-27436688FA61}" srcOrd="0" destOrd="0" presId="urn:microsoft.com/office/officeart/2005/8/layout/hierarchy3"/>
    <dgm:cxn modelId="{4C2C9CD2-A1BE-4A0B-8658-DA6DE2792650}" type="presOf" srcId="{E03828E9-6BD0-4866-AFB7-03D32FE51902}" destId="{87D8F983-1674-44B3-A27F-03798980FB6E}" srcOrd="0" destOrd="0" presId="urn:microsoft.com/office/officeart/2005/8/layout/hierarchy3"/>
    <dgm:cxn modelId="{8B826EDC-420D-4176-A2CF-A1973B91825C}" type="presOf" srcId="{DCB4E772-A7C6-4039-B37E-B73612EFF3DD}" destId="{CB4C9C8D-66A8-4618-A9DF-28AD93E093DE}" srcOrd="0" destOrd="0" presId="urn:microsoft.com/office/officeart/2005/8/layout/hierarchy3"/>
    <dgm:cxn modelId="{D2721ADD-158A-49AC-B2E5-6491A5392F08}" type="presOf" srcId="{6A798527-BC70-4A87-8E7B-AE58219835EE}" destId="{5FE11058-A24D-41CF-A0BF-A51A46112ACF}" srcOrd="0" destOrd="0" presId="urn:microsoft.com/office/officeart/2005/8/layout/hierarchy3"/>
    <dgm:cxn modelId="{CE47B0E3-4272-4F23-93BD-75BFC27DF991}" type="presOf" srcId="{7D881679-4996-488D-9807-9527481A5608}" destId="{64B97805-F1DE-4AAA-B049-D07BAB9E1755}" srcOrd="0" destOrd="0" presId="urn:microsoft.com/office/officeart/2005/8/layout/hierarchy3"/>
    <dgm:cxn modelId="{CA6111E8-C082-416A-8507-EE5009D9DB7E}" type="presOf" srcId="{C63C8FD0-8C92-4D8F-9921-CB3B4CA0978F}" destId="{7C10EA09-AE1B-405A-BB8B-2476B6B0B38B}" srcOrd="1" destOrd="0" presId="urn:microsoft.com/office/officeart/2005/8/layout/hierarchy3"/>
    <dgm:cxn modelId="{AA07C6EA-E511-45C8-9F77-4F2AEBCBF94C}" type="presOf" srcId="{F77547A7-3726-4313-BA42-5BC599F7C2FB}" destId="{92174F0F-F976-4B07-BABA-0B6FC3CD4D93}" srcOrd="0" destOrd="0" presId="urn:microsoft.com/office/officeart/2005/8/layout/hierarchy3"/>
    <dgm:cxn modelId="{AD1B27EB-281E-4EEF-9FF9-BECDC464C9AB}" srcId="{C63C8FD0-8C92-4D8F-9921-CB3B4CA0978F}" destId="{2A68B57C-7421-49D9-99D5-E07D8DA469BF}" srcOrd="2" destOrd="0" parTransId="{8BD2EE5C-33C3-4811-BB32-EA32E71B4A6D}" sibTransId="{ADC90E90-48FD-4170-BE92-35578A46046A}"/>
    <dgm:cxn modelId="{4851F2F3-E8C5-4951-9073-109E970621B5}" type="presOf" srcId="{A1908728-ADD0-4C27-B70A-7C5B6890E27C}" destId="{4FE4CFAC-C884-40DB-9562-B433FE949576}" srcOrd="0" destOrd="0" presId="urn:microsoft.com/office/officeart/2005/8/layout/hierarchy3"/>
    <dgm:cxn modelId="{86EA2AE5-BB99-4CAD-A92F-846482055E84}" type="presParOf" srcId="{272E9F3A-1289-4ED9-A03B-555DBC00F5FE}" destId="{54044050-1E5A-41E0-A954-1598F7C74992}" srcOrd="0" destOrd="0" presId="urn:microsoft.com/office/officeart/2005/8/layout/hierarchy3"/>
    <dgm:cxn modelId="{9FAB194E-E528-4C52-9435-BAAF12DB9F82}" type="presParOf" srcId="{54044050-1E5A-41E0-A954-1598F7C74992}" destId="{8DFCE038-AC1A-4D62-9583-E75B0BFC92DF}" srcOrd="0" destOrd="0" presId="urn:microsoft.com/office/officeart/2005/8/layout/hierarchy3"/>
    <dgm:cxn modelId="{1B1AC70E-0E63-4036-8CD2-503D9819A461}" type="presParOf" srcId="{8DFCE038-AC1A-4D62-9583-E75B0BFC92DF}" destId="{CB4C9C8D-66A8-4618-A9DF-28AD93E093DE}" srcOrd="0" destOrd="0" presId="urn:microsoft.com/office/officeart/2005/8/layout/hierarchy3"/>
    <dgm:cxn modelId="{43D009AE-1C8E-4F02-A58A-5D0BE1C54996}" type="presParOf" srcId="{8DFCE038-AC1A-4D62-9583-E75B0BFC92DF}" destId="{3BC32BDC-53E4-46B4-9A4F-B04954E750ED}" srcOrd="1" destOrd="0" presId="urn:microsoft.com/office/officeart/2005/8/layout/hierarchy3"/>
    <dgm:cxn modelId="{21D0FA40-F7BC-4885-9682-83B1D046A914}" type="presParOf" srcId="{54044050-1E5A-41E0-A954-1598F7C74992}" destId="{280C0165-E368-43EB-8F3A-08BE62B78F35}" srcOrd="1" destOrd="0" presId="urn:microsoft.com/office/officeart/2005/8/layout/hierarchy3"/>
    <dgm:cxn modelId="{E698740E-29F2-4CD8-862E-822DFA10CDC9}" type="presParOf" srcId="{280C0165-E368-43EB-8F3A-08BE62B78F35}" destId="{1863A727-AA2D-4EB6-9FBB-CA43FF095E98}" srcOrd="0" destOrd="0" presId="urn:microsoft.com/office/officeart/2005/8/layout/hierarchy3"/>
    <dgm:cxn modelId="{BCAA7994-08D3-478A-9266-ADD271AF1AF5}" type="presParOf" srcId="{280C0165-E368-43EB-8F3A-08BE62B78F35}" destId="{B4A6F8E5-7590-41A9-92A8-897E88EDC445}" srcOrd="1" destOrd="0" presId="urn:microsoft.com/office/officeart/2005/8/layout/hierarchy3"/>
    <dgm:cxn modelId="{0CBC8619-8910-43A5-98AA-10545702C3D1}" type="presParOf" srcId="{280C0165-E368-43EB-8F3A-08BE62B78F35}" destId="{DBC27C2A-8224-424C-ACF1-DF2DF23C7613}" srcOrd="2" destOrd="0" presId="urn:microsoft.com/office/officeart/2005/8/layout/hierarchy3"/>
    <dgm:cxn modelId="{AF051060-05A3-46CD-86AF-1242446077A9}" type="presParOf" srcId="{280C0165-E368-43EB-8F3A-08BE62B78F35}" destId="{BD74FA0B-DA76-42B3-A29C-EA43FC6BAD4F}" srcOrd="3" destOrd="0" presId="urn:microsoft.com/office/officeart/2005/8/layout/hierarchy3"/>
    <dgm:cxn modelId="{25435CF1-C54F-44A9-9A17-41683CD08837}" type="presParOf" srcId="{280C0165-E368-43EB-8F3A-08BE62B78F35}" destId="{2C3C1F51-9EDE-4AB3-A27D-040FEB427C15}" srcOrd="4" destOrd="0" presId="urn:microsoft.com/office/officeart/2005/8/layout/hierarchy3"/>
    <dgm:cxn modelId="{36AF98B5-53CD-4EDC-A6FD-5732608A089C}" type="presParOf" srcId="{280C0165-E368-43EB-8F3A-08BE62B78F35}" destId="{4FE4CFAC-C884-40DB-9562-B433FE949576}" srcOrd="5" destOrd="0" presId="urn:microsoft.com/office/officeart/2005/8/layout/hierarchy3"/>
    <dgm:cxn modelId="{214B30E5-EFEB-49E3-BB75-3778DA60FC0F}" type="presParOf" srcId="{280C0165-E368-43EB-8F3A-08BE62B78F35}" destId="{172BF50B-0C10-4BBD-8DFF-C18DA66B7D4A}" srcOrd="6" destOrd="0" presId="urn:microsoft.com/office/officeart/2005/8/layout/hierarchy3"/>
    <dgm:cxn modelId="{0DD7ABDB-5C85-4F82-A689-8362DC196741}" type="presParOf" srcId="{280C0165-E368-43EB-8F3A-08BE62B78F35}" destId="{CEA6EB96-DD5A-403E-8B0E-30F23CF9D285}" srcOrd="7" destOrd="0" presId="urn:microsoft.com/office/officeart/2005/8/layout/hierarchy3"/>
    <dgm:cxn modelId="{0DFAED5F-9331-4AD6-A845-EFEABB559D50}" type="presParOf" srcId="{280C0165-E368-43EB-8F3A-08BE62B78F35}" destId="{6A7C4170-3341-4F58-89EE-B0CCB8D5089F}" srcOrd="8" destOrd="0" presId="urn:microsoft.com/office/officeart/2005/8/layout/hierarchy3"/>
    <dgm:cxn modelId="{4CFF60AB-99B2-40DC-9F06-7D95217F2D5D}" type="presParOf" srcId="{280C0165-E368-43EB-8F3A-08BE62B78F35}" destId="{7A163503-E757-4043-80A3-42AFFA41B18A}" srcOrd="9" destOrd="0" presId="urn:microsoft.com/office/officeart/2005/8/layout/hierarchy3"/>
    <dgm:cxn modelId="{CF0518C7-CD39-49A7-90BA-596E03309F38}" type="presParOf" srcId="{280C0165-E368-43EB-8F3A-08BE62B78F35}" destId="{FADB90A4-3040-41D2-8EE8-09941BD67EFA}" srcOrd="10" destOrd="0" presId="urn:microsoft.com/office/officeart/2005/8/layout/hierarchy3"/>
    <dgm:cxn modelId="{EA0BB637-6ED7-4F08-AE84-BE0A1BC5ED93}" type="presParOf" srcId="{280C0165-E368-43EB-8F3A-08BE62B78F35}" destId="{7AD7E004-2AF7-4DF6-8AFD-E08A5E2476F8}" srcOrd="11" destOrd="0" presId="urn:microsoft.com/office/officeart/2005/8/layout/hierarchy3"/>
    <dgm:cxn modelId="{162E5643-800D-46CF-A7D3-B5AC8C32A7D3}" type="presParOf" srcId="{272E9F3A-1289-4ED9-A03B-555DBC00F5FE}" destId="{8FC6B39E-E1AE-4ACF-9D4A-64410CECDA1E}" srcOrd="1" destOrd="0" presId="urn:microsoft.com/office/officeart/2005/8/layout/hierarchy3"/>
    <dgm:cxn modelId="{315A1D1F-E1BF-49C6-8C61-9D6D967D4366}" type="presParOf" srcId="{8FC6B39E-E1AE-4ACF-9D4A-64410CECDA1E}" destId="{2FFF8E75-3B28-44F8-A2B7-E878A55A380D}" srcOrd="0" destOrd="0" presId="urn:microsoft.com/office/officeart/2005/8/layout/hierarchy3"/>
    <dgm:cxn modelId="{992DA1E9-0CFC-44D3-8CCE-6EF48ED1C53D}" type="presParOf" srcId="{2FFF8E75-3B28-44F8-A2B7-E878A55A380D}" destId="{C26691A0-CABC-42C2-851C-EE26E5C33467}" srcOrd="0" destOrd="0" presId="urn:microsoft.com/office/officeart/2005/8/layout/hierarchy3"/>
    <dgm:cxn modelId="{0BBC591C-1FC5-4270-BBE8-4288030E7D13}" type="presParOf" srcId="{2FFF8E75-3B28-44F8-A2B7-E878A55A380D}" destId="{62CD67B5-AE3F-4B76-967E-65979E1B5E9E}" srcOrd="1" destOrd="0" presId="urn:microsoft.com/office/officeart/2005/8/layout/hierarchy3"/>
    <dgm:cxn modelId="{79EE63C4-095F-4CCD-AE2C-BAAA40444659}" type="presParOf" srcId="{8FC6B39E-E1AE-4ACF-9D4A-64410CECDA1E}" destId="{4C022DC1-F2B3-4A96-98D4-1D2BC44ABAEB}" srcOrd="1" destOrd="0" presId="urn:microsoft.com/office/officeart/2005/8/layout/hierarchy3"/>
    <dgm:cxn modelId="{9B5A8AF0-C488-4996-9A05-64BDDB05225F}" type="presParOf" srcId="{4C022DC1-F2B3-4A96-98D4-1D2BC44ABAEB}" destId="{A59C24C6-B68D-4DFB-99BE-E9EBBAEF1CFE}" srcOrd="0" destOrd="0" presId="urn:microsoft.com/office/officeart/2005/8/layout/hierarchy3"/>
    <dgm:cxn modelId="{930F11A5-DEAE-4672-B281-4F23D0D0B751}" type="presParOf" srcId="{4C022DC1-F2B3-4A96-98D4-1D2BC44ABAEB}" destId="{A1EBB9B9-682A-4E14-9800-945A94935BDB}" srcOrd="1" destOrd="0" presId="urn:microsoft.com/office/officeart/2005/8/layout/hierarchy3"/>
    <dgm:cxn modelId="{FBBF0F99-648E-46BB-B2CE-98FA6E5A1CA4}" type="presParOf" srcId="{4C022DC1-F2B3-4A96-98D4-1D2BC44ABAEB}" destId="{02A74D50-6661-47E5-AA49-B8AA7F7D84EF}" srcOrd="2" destOrd="0" presId="urn:microsoft.com/office/officeart/2005/8/layout/hierarchy3"/>
    <dgm:cxn modelId="{75600A06-6A9B-4081-8169-DBAC4E7306AD}" type="presParOf" srcId="{4C022DC1-F2B3-4A96-98D4-1D2BC44ABAEB}" destId="{3042B8E9-564C-44AE-A444-8A0849CE831B}" srcOrd="3" destOrd="0" presId="urn:microsoft.com/office/officeart/2005/8/layout/hierarchy3"/>
    <dgm:cxn modelId="{1EF39A76-2ED4-4EC4-BC29-A02FC9DF2B5C}" type="presParOf" srcId="{4C022DC1-F2B3-4A96-98D4-1D2BC44ABAEB}" destId="{D7A20BA5-C3C8-4CD7-84F0-03ED5B1DEB39}" srcOrd="4" destOrd="0" presId="urn:microsoft.com/office/officeart/2005/8/layout/hierarchy3"/>
    <dgm:cxn modelId="{FC81568A-74F1-4DB0-8F32-0E0F61BE9B40}" type="presParOf" srcId="{4C022DC1-F2B3-4A96-98D4-1D2BC44ABAEB}" destId="{64B97805-F1DE-4AAA-B049-D07BAB9E1755}" srcOrd="5" destOrd="0" presId="urn:microsoft.com/office/officeart/2005/8/layout/hierarchy3"/>
    <dgm:cxn modelId="{7C905F38-2FD0-4EA4-8C76-C0FF4DBEA50F}" type="presParOf" srcId="{4C022DC1-F2B3-4A96-98D4-1D2BC44ABAEB}" destId="{5FE11058-A24D-41CF-A0BF-A51A46112ACF}" srcOrd="6" destOrd="0" presId="urn:microsoft.com/office/officeart/2005/8/layout/hierarchy3"/>
    <dgm:cxn modelId="{5DF65210-9778-449F-BF08-B507D1CBC9D9}" type="presParOf" srcId="{4C022DC1-F2B3-4A96-98D4-1D2BC44ABAEB}" destId="{F08D42A4-D3F1-412A-BEBD-68DEE2452276}" srcOrd="7" destOrd="0" presId="urn:microsoft.com/office/officeart/2005/8/layout/hierarchy3"/>
    <dgm:cxn modelId="{21BEB878-51FD-46B2-B3C5-64A23869DA56}" type="presParOf" srcId="{4C022DC1-F2B3-4A96-98D4-1D2BC44ABAEB}" destId="{25DED450-5A48-4F71-95B8-576246100B52}" srcOrd="8" destOrd="0" presId="urn:microsoft.com/office/officeart/2005/8/layout/hierarchy3"/>
    <dgm:cxn modelId="{D93936D5-A685-4B0B-B610-1F59D2B557A2}" type="presParOf" srcId="{4C022DC1-F2B3-4A96-98D4-1D2BC44ABAEB}" destId="{7350B22C-F398-414E-BE9E-27436688FA61}" srcOrd="9" destOrd="0" presId="urn:microsoft.com/office/officeart/2005/8/layout/hierarchy3"/>
    <dgm:cxn modelId="{9A152D43-9619-43E0-A6F9-46B969E16689}" type="presParOf" srcId="{272E9F3A-1289-4ED9-A03B-555DBC00F5FE}" destId="{796D2A4B-0209-4887-A2B6-4D452F6D75EE}" srcOrd="2" destOrd="0" presId="urn:microsoft.com/office/officeart/2005/8/layout/hierarchy3"/>
    <dgm:cxn modelId="{573A53FA-1E4E-4040-929B-3D29E211195E}" type="presParOf" srcId="{796D2A4B-0209-4887-A2B6-4D452F6D75EE}" destId="{2C402A5C-D487-4CD4-8A35-4C0F2A462F33}" srcOrd="0" destOrd="0" presId="urn:microsoft.com/office/officeart/2005/8/layout/hierarchy3"/>
    <dgm:cxn modelId="{A758ADE9-9FEF-42F0-9EF4-06EA1A1B3B13}" type="presParOf" srcId="{2C402A5C-D487-4CD4-8A35-4C0F2A462F33}" destId="{37473B23-C04C-4FFF-80EC-CE64019FFC82}" srcOrd="0" destOrd="0" presId="urn:microsoft.com/office/officeart/2005/8/layout/hierarchy3"/>
    <dgm:cxn modelId="{FDC96646-6C76-428F-AE90-6EF0D78EB45B}" type="presParOf" srcId="{2C402A5C-D487-4CD4-8A35-4C0F2A462F33}" destId="{7C10EA09-AE1B-405A-BB8B-2476B6B0B38B}" srcOrd="1" destOrd="0" presId="urn:microsoft.com/office/officeart/2005/8/layout/hierarchy3"/>
    <dgm:cxn modelId="{FD81C419-3A91-4EED-9E40-D0E2C90565E7}" type="presParOf" srcId="{796D2A4B-0209-4887-A2B6-4D452F6D75EE}" destId="{2E2ADC73-D5D9-4F7C-BC87-BF5EDCC6B573}" srcOrd="1" destOrd="0" presId="urn:microsoft.com/office/officeart/2005/8/layout/hierarchy3"/>
    <dgm:cxn modelId="{0B8DBD14-D633-443C-9FFD-FA023FA8FB47}" type="presParOf" srcId="{2E2ADC73-D5D9-4F7C-BC87-BF5EDCC6B573}" destId="{B89A99A9-4131-4E25-A55E-41E357B0C01A}" srcOrd="0" destOrd="0" presId="urn:microsoft.com/office/officeart/2005/8/layout/hierarchy3"/>
    <dgm:cxn modelId="{31760B2D-F3AB-4327-A3D0-F13B21182461}" type="presParOf" srcId="{2E2ADC73-D5D9-4F7C-BC87-BF5EDCC6B573}" destId="{498AE5C1-B48D-4E54-AAC3-AC2F7CB9F019}" srcOrd="1" destOrd="0" presId="urn:microsoft.com/office/officeart/2005/8/layout/hierarchy3"/>
    <dgm:cxn modelId="{3C081355-8C7C-484F-9645-03E9CFF4CF34}" type="presParOf" srcId="{2E2ADC73-D5D9-4F7C-BC87-BF5EDCC6B573}" destId="{87D8F983-1674-44B3-A27F-03798980FB6E}" srcOrd="2" destOrd="0" presId="urn:microsoft.com/office/officeart/2005/8/layout/hierarchy3"/>
    <dgm:cxn modelId="{1F437B69-0B21-4138-BEAF-77C865903364}" type="presParOf" srcId="{2E2ADC73-D5D9-4F7C-BC87-BF5EDCC6B573}" destId="{92174F0F-F976-4B07-BABA-0B6FC3CD4D93}" srcOrd="3" destOrd="0" presId="urn:microsoft.com/office/officeart/2005/8/layout/hierarchy3"/>
    <dgm:cxn modelId="{9F943229-F443-4A07-8EB8-A8474FD2D805}" type="presParOf" srcId="{2E2ADC73-D5D9-4F7C-BC87-BF5EDCC6B573}" destId="{AF56F400-DC41-40F2-951E-5CF44853B78D}" srcOrd="4" destOrd="0" presId="urn:microsoft.com/office/officeart/2005/8/layout/hierarchy3"/>
    <dgm:cxn modelId="{BB8A8A9B-3FB3-47E8-9730-1B44219C1A42}" type="presParOf" srcId="{2E2ADC73-D5D9-4F7C-BC87-BF5EDCC6B573}" destId="{F6F0828E-5E61-49D1-88F8-7FEAC40D46FB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main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40999-852F-49E4-AFDA-3136CA27994F}">
      <dsp:nvSpPr>
        <dsp:cNvPr id="0" name=""/>
        <dsp:cNvSpPr/>
      </dsp:nvSpPr>
      <dsp:spPr>
        <a:xfrm>
          <a:off x="2340017" y="1209587"/>
          <a:ext cx="1267105" cy="14983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6992"/>
              </a:lnTo>
              <a:lnTo>
                <a:pt x="1267105" y="1276992"/>
              </a:lnTo>
              <a:lnTo>
                <a:pt x="1267105" y="1498344"/>
              </a:lnTo>
            </a:path>
          </a:pathLst>
        </a:custGeom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039CAA-8087-4B88-830A-112369BFBCB7}">
      <dsp:nvSpPr>
        <dsp:cNvPr id="0" name=""/>
        <dsp:cNvSpPr/>
      </dsp:nvSpPr>
      <dsp:spPr>
        <a:xfrm>
          <a:off x="1055182" y="1209587"/>
          <a:ext cx="1284834" cy="1224995"/>
        </a:xfrm>
        <a:custGeom>
          <a:avLst/>
          <a:gdLst/>
          <a:ahLst/>
          <a:cxnLst/>
          <a:rect l="0" t="0" r="0" b="0"/>
          <a:pathLst>
            <a:path>
              <a:moveTo>
                <a:pt x="1284834" y="0"/>
              </a:moveTo>
              <a:lnTo>
                <a:pt x="1284834" y="1003643"/>
              </a:lnTo>
              <a:lnTo>
                <a:pt x="0" y="1003643"/>
              </a:lnTo>
              <a:lnTo>
                <a:pt x="0" y="1224995"/>
              </a:lnTo>
            </a:path>
          </a:pathLst>
        </a:custGeom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D7AA86-02E3-44FE-B0F1-DCB92AC175DF}">
      <dsp:nvSpPr>
        <dsp:cNvPr id="0" name=""/>
        <dsp:cNvSpPr/>
      </dsp:nvSpPr>
      <dsp:spPr>
        <a:xfrm>
          <a:off x="1285958" y="155528"/>
          <a:ext cx="2108117" cy="10540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prstClr val="black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b="1" kern="120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rPr>
            <a:t>EUROPSKA KOMISIJA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kern="1200">
              <a:latin typeface="Roboto" panose="02000000000000000000" pitchFamily="2" charset="0"/>
              <a:ea typeface="Roboto" panose="02000000000000000000" pitchFamily="2" charset="0"/>
            </a:rPr>
            <a:t> Pravni okvir, pilot akcije, monitoring, dijalog</a:t>
          </a:r>
        </a:p>
      </dsp:txBody>
      <dsp:txXfrm>
        <a:off x="1285958" y="155528"/>
        <a:ext cx="2108117" cy="1054058"/>
      </dsp:txXfrm>
    </dsp:sp>
    <dsp:sp modelId="{D24AB62F-C1F2-421D-8FDC-2CC719F6BCA5}">
      <dsp:nvSpPr>
        <dsp:cNvPr id="0" name=""/>
        <dsp:cNvSpPr/>
      </dsp:nvSpPr>
      <dsp:spPr>
        <a:xfrm>
          <a:off x="1123" y="2434582"/>
          <a:ext cx="2108117" cy="10540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prstClr val="black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b="1" kern="1200">
              <a:solidFill>
                <a:srgbClr val="7030A0"/>
              </a:solidFill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1"/>
            </a:rPr>
            <a:t>EUROPSKA IZVRŠNA AGENCIJA ZA OBRAZOVANJE I KULTURU (EACEA)</a:t>
          </a:r>
          <a:endParaRPr lang="hr-HR" sz="1200" b="1" kern="1200">
            <a:solidFill>
              <a:srgbClr val="7030A0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kern="1200">
              <a:latin typeface="Roboto" panose="02000000000000000000" pitchFamily="2" charset="0"/>
              <a:ea typeface="Roboto" panose="02000000000000000000" pitchFamily="2" charset="0"/>
            </a:rPr>
            <a:t>Provedba programa Kreativna Europa</a:t>
          </a:r>
        </a:p>
      </dsp:txBody>
      <dsp:txXfrm>
        <a:off x="1123" y="2434582"/>
        <a:ext cx="2108117" cy="1054058"/>
      </dsp:txXfrm>
    </dsp:sp>
    <dsp:sp modelId="{1F56BFF3-7BD9-4858-B8B8-3D16BEB797BD}">
      <dsp:nvSpPr>
        <dsp:cNvPr id="0" name=""/>
        <dsp:cNvSpPr/>
      </dsp:nvSpPr>
      <dsp:spPr>
        <a:xfrm>
          <a:off x="2553063" y="2707931"/>
          <a:ext cx="2108117" cy="10540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prstClr val="black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b="1" kern="1200">
              <a:latin typeface="Roboto" panose="02000000000000000000" pitchFamily="2" charset="0"/>
              <a:ea typeface="Roboto" panose="02000000000000000000" pitchFamily="2" charset="0"/>
            </a:rPr>
            <a:t>DESKOVI KREATIVNE EUROPE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kern="1200">
              <a:latin typeface="Roboto" panose="02000000000000000000" pitchFamily="2" charset="0"/>
              <a:ea typeface="Roboto" panose="02000000000000000000" pitchFamily="2" charset="0"/>
            </a:rPr>
            <a:t>Promocija programa i savjetovanje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kern="1200">
              <a:latin typeface="Roboto" panose="02000000000000000000" pitchFamily="2" charset="0"/>
              <a:ea typeface="Roboto" panose="02000000000000000000" pitchFamily="2" charset="0"/>
            </a:rPr>
            <a:t>korisnika o mogućnostima programa Kreativna Europa</a:t>
          </a:r>
        </a:p>
      </dsp:txBody>
      <dsp:txXfrm>
        <a:off x="2553063" y="2707931"/>
        <a:ext cx="2108117" cy="10540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4C9C8D-66A8-4618-A9DF-28AD93E093DE}">
      <dsp:nvSpPr>
        <dsp:cNvPr id="0" name=""/>
        <dsp:cNvSpPr/>
      </dsp:nvSpPr>
      <dsp:spPr>
        <a:xfrm>
          <a:off x="476622" y="21105"/>
          <a:ext cx="2890953" cy="438113"/>
        </a:xfrm>
        <a:prstGeom prst="roundRect">
          <a:avLst>
            <a:gd name="adj" fmla="val 10000"/>
          </a:avLst>
        </a:prstGeom>
        <a:solidFill>
          <a:srgbClr val="DAC2EC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>
              <a:latin typeface="Roboto" panose="02000000000000000000" pitchFamily="2" charset="0"/>
              <a:ea typeface="Roboto" panose="02000000000000000000" pitchFamily="2" charset="0"/>
            </a:rPr>
            <a:t>HORIZONTALNE AKTIVNOST  </a:t>
          </a:r>
        </a:p>
      </dsp:txBody>
      <dsp:txXfrm>
        <a:off x="489454" y="33937"/>
        <a:ext cx="2865289" cy="412449"/>
      </dsp:txXfrm>
    </dsp:sp>
    <dsp:sp modelId="{1863A727-AA2D-4EB6-9FBB-CA43FF095E98}">
      <dsp:nvSpPr>
        <dsp:cNvPr id="0" name=""/>
        <dsp:cNvSpPr/>
      </dsp:nvSpPr>
      <dsp:spPr>
        <a:xfrm>
          <a:off x="765717" y="459218"/>
          <a:ext cx="192792" cy="2331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107"/>
              </a:lnTo>
              <a:lnTo>
                <a:pt x="192792" y="23310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A6F8E5-7590-41A9-92A8-897E88EDC445}">
      <dsp:nvSpPr>
        <dsp:cNvPr id="0" name=""/>
        <dsp:cNvSpPr/>
      </dsp:nvSpPr>
      <dsp:spPr>
        <a:xfrm>
          <a:off x="958510" y="473268"/>
          <a:ext cx="2034725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b="1" kern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1"/>
            </a:rPr>
            <a:t>Europski projekti suradnje</a:t>
          </a:r>
          <a:endParaRPr lang="hr-HR" sz="1200" b="1" kern="1200">
            <a:solidFill>
              <a:srgbClr val="C00000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971342" y="486100"/>
        <a:ext cx="2009061" cy="412449"/>
      </dsp:txXfrm>
    </dsp:sp>
    <dsp:sp modelId="{DBC27C2A-8224-424C-ACF1-DF2DF23C7613}">
      <dsp:nvSpPr>
        <dsp:cNvPr id="0" name=""/>
        <dsp:cNvSpPr/>
      </dsp:nvSpPr>
      <dsp:spPr>
        <a:xfrm>
          <a:off x="765717" y="459218"/>
          <a:ext cx="185334" cy="730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0808"/>
              </a:lnTo>
              <a:lnTo>
                <a:pt x="185334" y="73080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74FA0B-DA76-42B3-A29C-EA43FC6BAD4F}">
      <dsp:nvSpPr>
        <dsp:cNvPr id="0" name=""/>
        <dsp:cNvSpPr/>
      </dsp:nvSpPr>
      <dsp:spPr>
        <a:xfrm>
          <a:off x="951052" y="970970"/>
          <a:ext cx="2043900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934781"/>
              <a:satOff val="-64"/>
              <a:lumOff val="15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b="1" kern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2"/>
            </a:rPr>
            <a:t>Cirkulacije europskih književnih djela</a:t>
          </a:r>
          <a:endParaRPr lang="hr-HR" sz="1200" b="1" kern="120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963884" y="983802"/>
        <a:ext cx="2018236" cy="412449"/>
      </dsp:txXfrm>
    </dsp:sp>
    <dsp:sp modelId="{2C3C1F51-9EDE-4AB3-A27D-040FEB427C15}">
      <dsp:nvSpPr>
        <dsp:cNvPr id="0" name=""/>
        <dsp:cNvSpPr/>
      </dsp:nvSpPr>
      <dsp:spPr>
        <a:xfrm>
          <a:off x="765717" y="459218"/>
          <a:ext cx="171125" cy="12308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0866"/>
              </a:lnTo>
              <a:lnTo>
                <a:pt x="171125" y="123086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E4CFAC-C884-40DB-9562-B433FE949576}">
      <dsp:nvSpPr>
        <dsp:cNvPr id="0" name=""/>
        <dsp:cNvSpPr/>
      </dsp:nvSpPr>
      <dsp:spPr>
        <a:xfrm>
          <a:off x="936843" y="1471028"/>
          <a:ext cx="2070636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869562"/>
              <a:satOff val="-127"/>
              <a:lumOff val="302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i="1" kern="1200">
              <a:latin typeface="Roboto" panose="02000000000000000000" pitchFamily="2" charset="0"/>
              <a:ea typeface="Roboto" panose="02000000000000000000" pitchFamily="2" charset="0"/>
            </a:rPr>
            <a:t>Europske mreže</a:t>
          </a:r>
        </a:p>
      </dsp:txBody>
      <dsp:txXfrm>
        <a:off x="949675" y="1483860"/>
        <a:ext cx="2044972" cy="412449"/>
      </dsp:txXfrm>
    </dsp:sp>
    <dsp:sp modelId="{172BF50B-0C10-4BBD-8DFF-C18DA66B7D4A}">
      <dsp:nvSpPr>
        <dsp:cNvPr id="0" name=""/>
        <dsp:cNvSpPr/>
      </dsp:nvSpPr>
      <dsp:spPr>
        <a:xfrm>
          <a:off x="765717" y="459218"/>
          <a:ext cx="149451" cy="1774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587"/>
              </a:lnTo>
              <a:lnTo>
                <a:pt x="149451" y="177458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A6EB96-DD5A-403E-8B0E-30F23CF9D285}">
      <dsp:nvSpPr>
        <dsp:cNvPr id="0" name=""/>
        <dsp:cNvSpPr/>
      </dsp:nvSpPr>
      <dsp:spPr>
        <a:xfrm>
          <a:off x="915168" y="2014749"/>
          <a:ext cx="2079707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804342"/>
              <a:satOff val="-191"/>
              <a:lumOff val="45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i="1" kern="1200">
              <a:latin typeface="Roboto" panose="02000000000000000000" pitchFamily="2" charset="0"/>
              <a:ea typeface="Roboto" panose="02000000000000000000" pitchFamily="2" charset="0"/>
            </a:rPr>
            <a:t>Europske platforme za umjetnike u nastajanju </a:t>
          </a:r>
        </a:p>
      </dsp:txBody>
      <dsp:txXfrm>
        <a:off x="928000" y="2027581"/>
        <a:ext cx="2054043" cy="412449"/>
      </dsp:txXfrm>
    </dsp:sp>
    <dsp:sp modelId="{6A7C4170-3341-4F58-89EE-B0CCB8D5089F}">
      <dsp:nvSpPr>
        <dsp:cNvPr id="0" name=""/>
        <dsp:cNvSpPr/>
      </dsp:nvSpPr>
      <dsp:spPr>
        <a:xfrm>
          <a:off x="765717" y="459218"/>
          <a:ext cx="160288" cy="2255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5793"/>
              </a:lnTo>
              <a:lnTo>
                <a:pt x="160288" y="2255793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163503-E757-4043-80A3-42AFFA41B18A}">
      <dsp:nvSpPr>
        <dsp:cNvPr id="0" name=""/>
        <dsp:cNvSpPr/>
      </dsp:nvSpPr>
      <dsp:spPr>
        <a:xfrm>
          <a:off x="926006" y="2495955"/>
          <a:ext cx="2091315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739123"/>
              <a:satOff val="-254"/>
              <a:lumOff val="60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i="1" kern="1200">
              <a:latin typeface="Roboto" panose="02000000000000000000" pitchFamily="2" charset="0"/>
              <a:ea typeface="Roboto" panose="02000000000000000000" pitchFamily="2" charset="0"/>
            </a:rPr>
            <a:t>Pan-europski kulturni subjekti </a:t>
          </a:r>
        </a:p>
      </dsp:txBody>
      <dsp:txXfrm>
        <a:off x="938838" y="2508787"/>
        <a:ext cx="2065651" cy="412449"/>
      </dsp:txXfrm>
    </dsp:sp>
    <dsp:sp modelId="{FADB90A4-3040-41D2-8EE8-09941BD67EFA}">
      <dsp:nvSpPr>
        <dsp:cNvPr id="0" name=""/>
        <dsp:cNvSpPr/>
      </dsp:nvSpPr>
      <dsp:spPr>
        <a:xfrm>
          <a:off x="765717" y="459218"/>
          <a:ext cx="160288" cy="2797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97104"/>
              </a:lnTo>
              <a:lnTo>
                <a:pt x="160288" y="279710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D7E004-2AF7-4DF6-8AFD-E08A5E2476F8}">
      <dsp:nvSpPr>
        <dsp:cNvPr id="0" name=""/>
        <dsp:cNvSpPr/>
      </dsp:nvSpPr>
      <dsp:spPr>
        <a:xfrm>
          <a:off x="926006" y="3027268"/>
          <a:ext cx="2085076" cy="4581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673904"/>
              <a:satOff val="-318"/>
              <a:lumOff val="75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b="1" kern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3"/>
            </a:rPr>
            <a:t>Culture Moves Europe</a:t>
          </a:r>
          <a:endParaRPr lang="hr-HR" sz="1200" b="1" kern="1200"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100" b="1" kern="1200">
              <a:latin typeface="Roboto" panose="02000000000000000000" pitchFamily="2" charset="0"/>
              <a:ea typeface="Roboto" panose="02000000000000000000" pitchFamily="2" charset="0"/>
            </a:rPr>
            <a:t> </a:t>
          </a:r>
          <a:r>
            <a:rPr lang="hr-HR" sz="1100" b="0" kern="1200">
              <a:latin typeface="Roboto" panose="02000000000000000000" pitchFamily="2" charset="0"/>
              <a:ea typeface="Roboto" panose="02000000000000000000" pitchFamily="2" charset="0"/>
            </a:rPr>
            <a:t>individualna</a:t>
          </a:r>
          <a:r>
            <a:rPr lang="hr-HR" sz="1100" b="1" kern="1200">
              <a:latin typeface="Roboto" panose="02000000000000000000" pitchFamily="2" charset="0"/>
              <a:ea typeface="Roboto" panose="02000000000000000000" pitchFamily="2" charset="0"/>
            </a:rPr>
            <a:t> </a:t>
          </a:r>
          <a:r>
            <a:rPr lang="hr-HR" sz="1100" b="0" kern="1200">
              <a:latin typeface="Roboto" panose="02000000000000000000" pitchFamily="2" charset="0"/>
              <a:ea typeface="Roboto" panose="02000000000000000000" pitchFamily="2" charset="0"/>
            </a:rPr>
            <a:t>mobilnost </a:t>
          </a:r>
          <a:endParaRPr lang="hr-HR" sz="1100" b="1" kern="1200">
            <a:solidFill>
              <a:srgbClr val="FF0000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939424" y="3040686"/>
        <a:ext cx="2058240" cy="431272"/>
      </dsp:txXfrm>
    </dsp:sp>
    <dsp:sp modelId="{C26691A0-CABC-42C2-851C-EE26E5C33467}">
      <dsp:nvSpPr>
        <dsp:cNvPr id="0" name=""/>
        <dsp:cNvSpPr/>
      </dsp:nvSpPr>
      <dsp:spPr>
        <a:xfrm>
          <a:off x="3566181" y="23155"/>
          <a:ext cx="2127356" cy="438113"/>
        </a:xfrm>
        <a:prstGeom prst="roundRect">
          <a:avLst>
            <a:gd name="adj" fmla="val 10000"/>
          </a:avLst>
        </a:prstGeom>
        <a:solidFill>
          <a:srgbClr val="9A9CFC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>
              <a:latin typeface="Roboto" panose="02000000000000000000" pitchFamily="2" charset="0"/>
              <a:ea typeface="Roboto" panose="02000000000000000000" pitchFamily="2" charset="0"/>
            </a:rPr>
            <a:t>SEKTORSKE AKTIVNOSTI</a:t>
          </a:r>
        </a:p>
      </dsp:txBody>
      <dsp:txXfrm>
        <a:off x="3579013" y="35987"/>
        <a:ext cx="2101692" cy="412449"/>
      </dsp:txXfrm>
    </dsp:sp>
    <dsp:sp modelId="{A59C24C6-B68D-4DFB-99BE-E9EBBAEF1CFE}">
      <dsp:nvSpPr>
        <dsp:cNvPr id="0" name=""/>
        <dsp:cNvSpPr/>
      </dsp:nvSpPr>
      <dsp:spPr>
        <a:xfrm>
          <a:off x="3778916" y="461268"/>
          <a:ext cx="93542" cy="3069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911"/>
              </a:lnTo>
              <a:lnTo>
                <a:pt x="93542" y="30691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BB9B9-682A-4E14-9800-945A94935BDB}">
      <dsp:nvSpPr>
        <dsp:cNvPr id="0" name=""/>
        <dsp:cNvSpPr/>
      </dsp:nvSpPr>
      <dsp:spPr>
        <a:xfrm>
          <a:off x="3872459" y="549123"/>
          <a:ext cx="1715098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608684"/>
              <a:satOff val="-381"/>
              <a:lumOff val="90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kern="1200">
              <a:latin typeface="Roboto" panose="02000000000000000000" pitchFamily="2" charset="0"/>
              <a:ea typeface="Roboto" panose="02000000000000000000" pitchFamily="2" charset="0"/>
            </a:rPr>
            <a:t> knjiga i izdavaštvo – </a:t>
          </a:r>
          <a:r>
            <a:rPr lang="hr-HR" sz="1200" b="1" kern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4"/>
            </a:rPr>
            <a:t>Dan europskih autora </a:t>
          </a:r>
          <a:endParaRPr lang="hr-HR" sz="1200" b="1" kern="120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3885291" y="561955"/>
        <a:ext cx="1689434" cy="412449"/>
      </dsp:txXfrm>
    </dsp:sp>
    <dsp:sp modelId="{02A74D50-6661-47E5-AA49-B8AA7F7D84EF}">
      <dsp:nvSpPr>
        <dsp:cNvPr id="0" name=""/>
        <dsp:cNvSpPr/>
      </dsp:nvSpPr>
      <dsp:spPr>
        <a:xfrm>
          <a:off x="3778916" y="461268"/>
          <a:ext cx="93542" cy="8545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4553"/>
              </a:lnTo>
              <a:lnTo>
                <a:pt x="93542" y="854553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42B8E9-564C-44AE-A444-8A0849CE831B}">
      <dsp:nvSpPr>
        <dsp:cNvPr id="0" name=""/>
        <dsp:cNvSpPr/>
      </dsp:nvSpPr>
      <dsp:spPr>
        <a:xfrm>
          <a:off x="3872459" y="1096765"/>
          <a:ext cx="1716668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543466"/>
              <a:satOff val="-445"/>
              <a:lumOff val="1056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kern="1200">
              <a:latin typeface="Roboto" panose="02000000000000000000" pitchFamily="2" charset="0"/>
              <a:ea typeface="Roboto" panose="02000000000000000000" pitchFamily="2" charset="0"/>
            </a:rPr>
            <a:t>kulturna baština – </a:t>
          </a:r>
          <a:r>
            <a:rPr lang="hr-HR" sz="1200" b="1" kern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5"/>
            </a:rPr>
            <a:t>Dani europske baštine</a:t>
          </a:r>
          <a:endParaRPr lang="hr-HR" sz="1200" b="1" kern="120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3885291" y="1109597"/>
        <a:ext cx="1691004" cy="412449"/>
      </dsp:txXfrm>
    </dsp:sp>
    <dsp:sp modelId="{D7A20BA5-C3C8-4CD7-84F0-03ED5B1DEB39}">
      <dsp:nvSpPr>
        <dsp:cNvPr id="0" name=""/>
        <dsp:cNvSpPr/>
      </dsp:nvSpPr>
      <dsp:spPr>
        <a:xfrm>
          <a:off x="3778916" y="461268"/>
          <a:ext cx="93542" cy="14021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2195"/>
              </a:lnTo>
              <a:lnTo>
                <a:pt x="93542" y="1402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B97805-F1DE-4AAA-B049-D07BAB9E1755}">
      <dsp:nvSpPr>
        <dsp:cNvPr id="0" name=""/>
        <dsp:cNvSpPr/>
      </dsp:nvSpPr>
      <dsp:spPr>
        <a:xfrm>
          <a:off x="3872459" y="1644407"/>
          <a:ext cx="1700027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478246"/>
              <a:satOff val="-508"/>
              <a:lumOff val="1207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kern="1200">
              <a:latin typeface="Roboto" panose="02000000000000000000" pitchFamily="2" charset="0"/>
              <a:ea typeface="Roboto" panose="02000000000000000000" pitchFamily="2" charset="0"/>
            </a:rPr>
            <a:t>Glazba - </a:t>
          </a:r>
          <a:r>
            <a:rPr lang="hr-HR" sz="1200" b="1" kern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6"/>
            </a:rPr>
            <a:t>LIVEMX</a:t>
          </a:r>
          <a:endParaRPr lang="hr-HR" sz="1200" b="1" kern="120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3885291" y="1657239"/>
        <a:ext cx="1674363" cy="412449"/>
      </dsp:txXfrm>
    </dsp:sp>
    <dsp:sp modelId="{5FE11058-A24D-41CF-A0BF-A51A46112ACF}">
      <dsp:nvSpPr>
        <dsp:cNvPr id="0" name=""/>
        <dsp:cNvSpPr/>
      </dsp:nvSpPr>
      <dsp:spPr>
        <a:xfrm>
          <a:off x="3778916" y="461268"/>
          <a:ext cx="93542" cy="19498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9837"/>
              </a:lnTo>
              <a:lnTo>
                <a:pt x="93542" y="194983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8D42A4-D3F1-412A-BEBD-68DEE2452276}">
      <dsp:nvSpPr>
        <dsp:cNvPr id="0" name=""/>
        <dsp:cNvSpPr/>
      </dsp:nvSpPr>
      <dsp:spPr>
        <a:xfrm>
          <a:off x="3872459" y="2192049"/>
          <a:ext cx="1716661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8413027"/>
              <a:satOff val="-572"/>
              <a:lumOff val="135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kern="1200">
              <a:latin typeface="Roboto" panose="02000000000000000000" pitchFamily="2" charset="0"/>
              <a:ea typeface="Roboto" panose="02000000000000000000" pitchFamily="2" charset="0"/>
            </a:rPr>
            <a:t>izvedbene umjetnosti – </a:t>
          </a:r>
          <a:r>
            <a:rPr lang="hr-HR" sz="1200" b="1" kern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7"/>
            </a:rPr>
            <a:t>PERFORM EUROPE </a:t>
          </a:r>
          <a:endParaRPr lang="hr-HR" sz="1200" b="1" kern="120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3885291" y="2204881"/>
        <a:ext cx="1690997" cy="412449"/>
      </dsp:txXfrm>
    </dsp:sp>
    <dsp:sp modelId="{25DED450-5A48-4F71-95B8-576246100B52}">
      <dsp:nvSpPr>
        <dsp:cNvPr id="0" name=""/>
        <dsp:cNvSpPr/>
      </dsp:nvSpPr>
      <dsp:spPr>
        <a:xfrm>
          <a:off x="3778916" y="461268"/>
          <a:ext cx="93542" cy="24974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7478"/>
              </a:lnTo>
              <a:lnTo>
                <a:pt x="93542" y="249747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50B22C-F398-414E-BE9E-27436688FA61}">
      <dsp:nvSpPr>
        <dsp:cNvPr id="0" name=""/>
        <dsp:cNvSpPr/>
      </dsp:nvSpPr>
      <dsp:spPr>
        <a:xfrm>
          <a:off x="3872459" y="2739691"/>
          <a:ext cx="1707086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9347808"/>
              <a:satOff val="-635"/>
              <a:lumOff val="150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kern="1200">
              <a:latin typeface="Roboto" panose="02000000000000000000" pitchFamily="2" charset="0"/>
              <a:ea typeface="Roboto" panose="02000000000000000000" pitchFamily="2" charset="0"/>
            </a:rPr>
            <a:t>arhitektura </a:t>
          </a:r>
          <a:r>
            <a:rPr lang="hr-HR" sz="1200" b="1" kern="1200">
              <a:latin typeface="Roboto" panose="02000000000000000000" pitchFamily="2" charset="0"/>
              <a:ea typeface="Roboto" panose="02000000000000000000" pitchFamily="2" charset="0"/>
            </a:rPr>
            <a:t>– </a:t>
          </a:r>
          <a:r>
            <a:rPr lang="hr-HR" sz="1200" b="1" kern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8"/>
            </a:rPr>
            <a:t>Living spaces</a:t>
          </a:r>
          <a:r>
            <a:rPr lang="hr-HR" sz="1200" kern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8"/>
            </a:rPr>
            <a:t> </a:t>
          </a:r>
          <a:r>
            <a:rPr lang="hr-HR" sz="1200" i="1" kern="1200">
              <a:latin typeface="Roboto" panose="02000000000000000000" pitchFamily="2" charset="0"/>
              <a:ea typeface="Roboto" panose="02000000000000000000" pitchFamily="2" charset="0"/>
            </a:rPr>
            <a:t>– </a:t>
          </a:r>
          <a:r>
            <a:rPr lang="hr-HR" sz="1100" i="1" kern="1200">
              <a:latin typeface="Roboto" panose="02000000000000000000" pitchFamily="2" charset="0"/>
              <a:ea typeface="Roboto" panose="02000000000000000000" pitchFamily="2" charset="0"/>
            </a:rPr>
            <a:t>Peer-learning for cities and regions</a:t>
          </a:r>
          <a:endParaRPr lang="hr-HR" sz="1200" b="1" i="0" kern="1200">
            <a:solidFill>
              <a:srgbClr val="FF0000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3885291" y="2752523"/>
        <a:ext cx="1681422" cy="412449"/>
      </dsp:txXfrm>
    </dsp:sp>
    <dsp:sp modelId="{37473B23-C04C-4FFF-80EC-CE64019FFC82}">
      <dsp:nvSpPr>
        <dsp:cNvPr id="0" name=""/>
        <dsp:cNvSpPr/>
      </dsp:nvSpPr>
      <dsp:spPr>
        <a:xfrm>
          <a:off x="5912603" y="12316"/>
          <a:ext cx="2082493" cy="438113"/>
        </a:xfrm>
        <a:prstGeom prst="roundRect">
          <a:avLst>
            <a:gd name="adj" fmla="val 10000"/>
          </a:avLst>
        </a:prstGeom>
        <a:solidFill>
          <a:srgbClr val="A7EFBA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>
              <a:latin typeface="Roboto" panose="02000000000000000000" pitchFamily="2" charset="0"/>
              <a:ea typeface="Roboto" panose="02000000000000000000" pitchFamily="2" charset="0"/>
            </a:rPr>
            <a:t>POSEBNE AKTIVNOSTI </a:t>
          </a:r>
        </a:p>
      </dsp:txBody>
      <dsp:txXfrm>
        <a:off x="5925435" y="25148"/>
        <a:ext cx="2056829" cy="412449"/>
      </dsp:txXfrm>
    </dsp:sp>
    <dsp:sp modelId="{B89A99A9-4131-4E25-A55E-41E357B0C01A}">
      <dsp:nvSpPr>
        <dsp:cNvPr id="0" name=""/>
        <dsp:cNvSpPr/>
      </dsp:nvSpPr>
      <dsp:spPr>
        <a:xfrm>
          <a:off x="6075132" y="450430"/>
          <a:ext cx="91440" cy="3177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7750"/>
              </a:lnTo>
              <a:lnTo>
                <a:pt x="134767" y="31775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8AE5C1-B48D-4E54-AAC3-AC2F7CB9F019}">
      <dsp:nvSpPr>
        <dsp:cNvPr id="0" name=""/>
        <dsp:cNvSpPr/>
      </dsp:nvSpPr>
      <dsp:spPr>
        <a:xfrm>
          <a:off x="6209899" y="549123"/>
          <a:ext cx="1602485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0282588"/>
              <a:satOff val="-699"/>
              <a:lumOff val="165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kern="1200">
              <a:latin typeface="Roboto" panose="02000000000000000000" pitchFamily="2" charset="0"/>
              <a:ea typeface="Roboto" panose="02000000000000000000" pitchFamily="2" charset="0"/>
            </a:rPr>
            <a:t>Europska prijestolnica kulture </a:t>
          </a:r>
        </a:p>
      </dsp:txBody>
      <dsp:txXfrm>
        <a:off x="6222731" y="561955"/>
        <a:ext cx="1576821" cy="412449"/>
      </dsp:txXfrm>
    </dsp:sp>
    <dsp:sp modelId="{87D8F983-1674-44B3-A27F-03798980FB6E}">
      <dsp:nvSpPr>
        <dsp:cNvPr id="0" name=""/>
        <dsp:cNvSpPr/>
      </dsp:nvSpPr>
      <dsp:spPr>
        <a:xfrm>
          <a:off x="6075132" y="450430"/>
          <a:ext cx="91440" cy="8653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65392"/>
              </a:lnTo>
              <a:lnTo>
                <a:pt x="134767" y="86539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174F0F-F976-4B07-BABA-0B6FC3CD4D93}">
      <dsp:nvSpPr>
        <dsp:cNvPr id="0" name=""/>
        <dsp:cNvSpPr/>
      </dsp:nvSpPr>
      <dsp:spPr>
        <a:xfrm>
          <a:off x="6209899" y="1096765"/>
          <a:ext cx="1602485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1217369"/>
              <a:satOff val="-762"/>
              <a:lumOff val="181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kern="1200">
              <a:latin typeface="Roboto" panose="02000000000000000000" pitchFamily="2" charset="0"/>
              <a:ea typeface="Roboto" panose="02000000000000000000" pitchFamily="2" charset="0"/>
              <a:hlinkClick xmlns:r="http://schemas.openxmlformats.org/officeDocument/2006/relationships" r:id="rId9"/>
            </a:rPr>
            <a:t>European heritage label </a:t>
          </a:r>
          <a:r>
            <a:rPr lang="hr-HR" sz="1200" kern="1200">
              <a:latin typeface="Roboto" panose="02000000000000000000" pitchFamily="2" charset="0"/>
              <a:ea typeface="Roboto" panose="02000000000000000000" pitchFamily="2" charset="0"/>
            </a:rPr>
            <a:t>(EHL) </a:t>
          </a:r>
        </a:p>
      </dsp:txBody>
      <dsp:txXfrm>
        <a:off x="6222731" y="1109597"/>
        <a:ext cx="1576821" cy="412449"/>
      </dsp:txXfrm>
    </dsp:sp>
    <dsp:sp modelId="{AF56F400-DC41-40F2-951E-5CF44853B78D}">
      <dsp:nvSpPr>
        <dsp:cNvPr id="0" name=""/>
        <dsp:cNvSpPr/>
      </dsp:nvSpPr>
      <dsp:spPr>
        <a:xfrm>
          <a:off x="6075132" y="450430"/>
          <a:ext cx="91440" cy="14130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13034"/>
              </a:lnTo>
              <a:lnTo>
                <a:pt x="134767" y="14130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F0828E-5E61-49D1-88F8-7FEAC40D46FB}">
      <dsp:nvSpPr>
        <dsp:cNvPr id="0" name=""/>
        <dsp:cNvSpPr/>
      </dsp:nvSpPr>
      <dsp:spPr>
        <a:xfrm>
          <a:off x="6209899" y="1644407"/>
          <a:ext cx="1602485" cy="4381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2152150"/>
              <a:satOff val="-826"/>
              <a:lumOff val="196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kern="1200">
              <a:latin typeface="Roboto" panose="02000000000000000000" pitchFamily="2" charset="0"/>
              <a:ea typeface="Roboto" panose="02000000000000000000" pitchFamily="2" charset="0"/>
            </a:rPr>
            <a:t>EU nagrade: Europa Nostra, MME, EUPL, Mies </a:t>
          </a:r>
        </a:p>
      </dsp:txBody>
      <dsp:txXfrm>
        <a:off x="6222731" y="1657239"/>
        <a:ext cx="1576821" cy="4124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0.85847</cdr:x>
      <cdr:y>0.21653</cdr:y>
    </cdr:to>
    <cdr:sp macro="" textlink="">
      <cdr:nvSpPr>
        <cdr:cNvPr id="2" name="Pravokutnik: zaobljeni kutovi 2">
          <a:extLst xmlns:a="http://schemas.openxmlformats.org/drawingml/2006/main">
            <a:ext uri="{FF2B5EF4-FFF2-40B4-BE49-F238E27FC236}">
              <a16:creationId xmlns:a16="http://schemas.microsoft.com/office/drawing/2014/main" id="{42584717-7DD0-3B92-5A8C-3EB8233CC5A2}"/>
            </a:ext>
          </a:extLst>
        </cdr:cNvPr>
        <cdr:cNvSpPr/>
      </cdr:nvSpPr>
      <cdr:spPr>
        <a:xfrm xmlns:a="http://schemas.openxmlformats.org/drawingml/2006/main">
          <a:off x="-1245209" y="-3033667"/>
          <a:ext cx="2687314" cy="70978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DAC2EC"/>
        </a:solidFill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sr-Latn-R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defRPr/>
          </a:pPr>
          <a:r>
            <a:rPr lang="hr-HR" b="1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rPr>
            <a:t>  </a:t>
          </a:r>
          <a:r>
            <a: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rPr>
            <a:t>Proračun 2021 -2027</a:t>
          </a:r>
        </a:p>
        <a:p xmlns:a="http://schemas.openxmlformats.org/drawingml/2006/main"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defRPr/>
          </a:pPr>
          <a:r>
            <a: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rPr>
            <a:t> </a:t>
          </a:r>
          <a:r>
            <a:rPr kumimoji="0" lang="hr-H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rPr>
            <a:t>EUR 2,44MLRD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57150" y="0"/>
            <a:ext cx="6832600" cy="512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" y="5300722"/>
            <a:ext cx="6735763" cy="4289940"/>
          </a:xfrm>
          <a:prstGeom prst="rect">
            <a:avLst/>
          </a:prstGeom>
        </p:spPr>
        <p:txBody>
          <a:bodyPr vert="horz" lIns="94864" tIns="47433" rIns="94864" bIns="4743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5"/>
          </p:nvPr>
        </p:nvSpPr>
        <p:spPr>
          <a:xfrm>
            <a:off x="3152616" y="9590663"/>
            <a:ext cx="414165" cy="287404"/>
          </a:xfrm>
          <a:prstGeom prst="rect">
            <a:avLst/>
          </a:prstGeom>
        </p:spPr>
        <p:txBody>
          <a:bodyPr vert="horz" lIns="87554" tIns="43777" rIns="87554" bIns="43777" rtlCol="0" anchor="b"/>
          <a:lstStyle>
            <a:lvl1pPr algn="r">
              <a:defRPr sz="1100">
                <a:latin typeface="Consolas" panose="020B0609020204030204" pitchFamily="49" charset="0"/>
              </a:defRPr>
            </a:lvl1pPr>
          </a:lstStyle>
          <a:p>
            <a:fld id="{0FB6ECA3-CCC3-4E62-8549-8B363D404CA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5238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Consolas" panose="020B06090202040302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nsolas" panose="020B06090202040302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nsolas" panose="020B06090202040302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57150" y="0"/>
            <a:ext cx="6832600" cy="5124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b="1">
                <a:effectLst/>
              </a:rPr>
              <a:t>ukupni</a:t>
            </a:r>
            <a:r>
              <a:rPr lang="hr-HR" b="1" baseline="0">
                <a:effectLst/>
              </a:rPr>
              <a:t> iznos</a:t>
            </a:r>
          </a:p>
          <a:p>
            <a:endParaRPr lang="hr-HR">
              <a:effectLst/>
            </a:endParaRPr>
          </a:p>
          <a:p>
            <a:pPr marL="164163" indent="-164163">
              <a:buFont typeface="Arial" pitchFamily="34" charset="0"/>
              <a:buChar char="•"/>
            </a:pPr>
            <a:r>
              <a:rPr lang="hr-HR"/>
              <a:t>Kulturna vijeća vrednuju programe;</a:t>
            </a:r>
            <a:r>
              <a:rPr lang="hr-HR" baseline="0"/>
              <a:t> </a:t>
            </a:r>
            <a:r>
              <a:rPr lang="hr-HR"/>
              <a:t>iznos potpore ovisi o kvaliteti, opsegu i ekonomičnosti prijavljenog projekta</a:t>
            </a:r>
          </a:p>
          <a:p>
            <a:pPr marL="164163" indent="-164163">
              <a:buFont typeface="Arial" pitchFamily="34" charset="0"/>
              <a:buChar char="•"/>
            </a:pPr>
            <a:r>
              <a:rPr lang="hr-HR"/>
              <a:t>isplate se izvršavaju tijekom 2026. godine u skladu s dinamikom provedbe prijavljenog projekta (80% pri ugovaranje, 20% nakon prihvaćenog izvješća)</a:t>
            </a:r>
          </a:p>
          <a:p>
            <a:endParaRPr lang="hr-HR"/>
          </a:p>
          <a:p>
            <a:r>
              <a:rPr lang="hr-HR" b="1"/>
              <a:t>prijava</a:t>
            </a:r>
          </a:p>
          <a:p>
            <a:endParaRPr lang="hr-HR"/>
          </a:p>
          <a:p>
            <a:pPr marL="164163" indent="-164163" defTabSz="875538">
              <a:buFont typeface="Arial" pitchFamily="34" charset="0"/>
              <a:buChar char="•"/>
              <a:defRPr/>
            </a:pPr>
            <a:r>
              <a:rPr lang="pl-PL"/>
              <a:t>za prijavu je nužno aktiviranje i korištenje sustava e-Građani; </a:t>
            </a:r>
            <a:r>
              <a:rPr lang="hr-HR" baseline="0"/>
              <a:t>upute su dostupne na poveznici za prijavu</a:t>
            </a:r>
            <a:endParaRPr lang="pl-PL"/>
          </a:p>
          <a:p>
            <a:pPr marL="164163" indent="-164163">
              <a:buFont typeface="Arial" pitchFamily="34" charset="0"/>
              <a:buChar char="•"/>
            </a:pPr>
            <a:r>
              <a:rPr lang="pl-PL" baseline="0"/>
              <a:t>za autorizaciju se koristi </a:t>
            </a:r>
            <a:r>
              <a:rPr lang="pl-PL"/>
              <a:t>NIAS</a:t>
            </a:r>
            <a:r>
              <a:rPr lang="pl-PL" baseline="0"/>
              <a:t> (</a:t>
            </a:r>
            <a:r>
              <a:rPr lang="pl-PL"/>
              <a:t>Nacionalni identifikacijski i autorizacijski sustav) razine</a:t>
            </a:r>
            <a:r>
              <a:rPr lang="pl-PL" baseline="0"/>
              <a:t> 2 (korisničko ime i lozinka) ili više</a:t>
            </a:r>
          </a:p>
          <a:p>
            <a:pPr marL="164163" indent="-164163">
              <a:buFont typeface="Arial" pitchFamily="34" charset="0"/>
              <a:buChar char="•"/>
            </a:pPr>
            <a:r>
              <a:rPr lang="pl-PL" baseline="0"/>
              <a:t>moguće je korištenje tokena za e-bankarstvo (razina 3)</a:t>
            </a:r>
            <a:endParaRPr lang="pl-PL"/>
          </a:p>
          <a:p>
            <a:pPr marL="164163" indent="-164163">
              <a:buFont typeface="Arial" pitchFamily="34" charset="0"/>
              <a:buChar char="•"/>
            </a:pPr>
            <a:r>
              <a:rPr lang="hr-HR"/>
              <a:t>ugovor se šalje na OKP (Osobni korisnički</a:t>
            </a:r>
            <a:r>
              <a:rPr lang="hr-HR" baseline="0"/>
              <a:t> pretinac), a sva ostala dokumentacija dostavlja se u digitalnom obliku</a:t>
            </a:r>
          </a:p>
          <a:p>
            <a:endParaRPr lang="hr-HR"/>
          </a:p>
          <a:p>
            <a:r>
              <a:rPr lang="hr-HR" b="1">
                <a:effectLst/>
              </a:rPr>
              <a:t>kontakti</a:t>
            </a:r>
          </a:p>
          <a:p>
            <a:endParaRPr lang="hr-HR">
              <a:effectLst/>
            </a:endParaRPr>
          </a:p>
          <a:p>
            <a:pPr marL="164163" indent="-164163">
              <a:buFont typeface="Arial" pitchFamily="34" charset="0"/>
              <a:buChar char="•"/>
            </a:pPr>
            <a:r>
              <a:rPr lang="hr-HR">
                <a:effectLst/>
              </a:rPr>
              <a:t>eventualne upite za pojašnjenjima uvjeta natječaja najbolje uputiti na kontakt specifičnog programskog</a:t>
            </a:r>
            <a:r>
              <a:rPr lang="hr-HR" baseline="0">
                <a:effectLst/>
              </a:rPr>
              <a:t> područja na koje se prijavljujete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B6ECA3-CCC3-4E62-8549-8B363D404CA6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30219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57150" y="0"/>
            <a:ext cx="6832600" cy="5124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4163" indent="-164163">
              <a:buFont typeface="Arial" pitchFamily="34" charset="0"/>
              <a:buChar char="•"/>
            </a:pPr>
            <a:r>
              <a:rPr lang="hr-HR"/>
              <a:t>svako područje ima svoje specifične uvjete,</a:t>
            </a:r>
            <a:r>
              <a:rPr lang="hr-HR" baseline="0"/>
              <a:t> iznose, itd. navedene u Uputama za prijavitelje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B6ECA3-CCC3-4E62-8549-8B363D404CA6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8675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458E947-A21E-4213-B508-79CE85426327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048C0E6-7857-449F-9A09-D12F26CF3FF6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183BF38-67B9-49DF-839B-935DC9FEC0E0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0161AE"/>
            </a:solidFill>
            <a:ln w="0">
              <a:noFill/>
              <a:prstDash val="solid"/>
              <a:round/>
            </a:ln>
          </p:spPr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rgbClr val="EE1D25"/>
            </a:solidFill>
            <a:ln w="0">
              <a:noFill/>
              <a:prstDash val="solid"/>
              <a:round/>
            </a:ln>
          </p:spPr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</p:grpSp>
      <p:sp>
        <p:nvSpPr>
          <p:cNvPr id="10" name="TextBox 9"/>
          <p:cNvSpPr txBox="1"/>
          <p:nvPr userDrawn="1"/>
        </p:nvSpPr>
        <p:spPr>
          <a:xfrm>
            <a:off x="7550149" y="467065"/>
            <a:ext cx="102008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sz="1200"/>
              <a:t>Republika</a:t>
            </a:r>
          </a:p>
          <a:p>
            <a:r>
              <a:rPr lang="hr-HR" sz="1200"/>
              <a:t>Hrvatska</a:t>
            </a:r>
          </a:p>
          <a:p>
            <a:r>
              <a:rPr lang="hr-HR" sz="1200"/>
              <a:t>Ministarstvo</a:t>
            </a:r>
          </a:p>
          <a:p>
            <a:r>
              <a:rPr lang="hr-HR" sz="1200"/>
              <a:t>kulture i medija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25200" y="518400"/>
            <a:ext cx="216256" cy="720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38535" y="1685652"/>
            <a:ext cx="7258050" cy="14940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6424474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457" y="171450"/>
            <a:ext cx="7511143" cy="116749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8457" y="1502229"/>
            <a:ext cx="8229600" cy="5200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929276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F95893B-0D20-4F90-BC9C-D219CFAA4E57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ctr" defTabSz="914400" rtl="0" eaLnBrk="1" latinLnBrk="0" hangingPunct="1"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4204A3-A8C7-42AE-A7F2-841AF6D4B73C}" type="slidenum">
              <a:rPr lang="hr-HR" smtClean="0"/>
              <a:t>‹#›</a:t>
            </a:fld>
            <a:endParaRPr lang="hr-HR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</a:ln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3589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8745504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F95893B-0D20-4F90-BC9C-D219CFAA4E57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4204A3-A8C7-42AE-A7F2-841AF6D4B73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1213556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F95893B-0D20-4F90-BC9C-D219CFAA4E57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4204A3-A8C7-42AE-A7F2-841AF6D4B73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3889677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F95893B-0D20-4F90-BC9C-D219CFAA4E57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4204A3-A8C7-42AE-A7F2-841AF6D4B73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5043112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F95893B-0D20-4F90-BC9C-D219CFAA4E57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4204A3-A8C7-42AE-A7F2-841AF6D4B73C}" type="slidenum">
              <a:rPr lang="hr-HR" smtClean="0"/>
              <a:t>‹#›</a:t>
            </a:fld>
            <a:endParaRPr lang="hr-HR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834766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4E2B1AA-EBB3-4A38-9A2B-63081E83E5C7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F95893B-0D20-4F90-BC9C-D219CFAA4E57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4204A3-A8C7-42AE-A7F2-841AF6D4B73C}" type="slidenum">
              <a:rPr lang="hr-HR" smtClean="0"/>
              <a:t>‹#›</a:t>
            </a:fld>
            <a:endParaRPr lang="hr-HR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7044775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F95893B-0D20-4F90-BC9C-D219CFAA4E57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4204A3-A8C7-42AE-A7F2-841AF6D4B73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4568091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F95893B-0D20-4F90-BC9C-D219CFAA4E57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4204A3-A8C7-42AE-A7F2-841AF6D4B73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32238816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3519224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3187748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951171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55013774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1245046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2085086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011525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D5B61D7-2ACF-43EF-A757-4BE3116FAB75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70183669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266414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7381914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  <p:sp>
        <p:nvSpPr>
          <p:cNvPr id="24" name="TextBox 23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6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6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6034362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1877564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  <p:sp>
        <p:nvSpPr>
          <p:cNvPr id="24" name="TextBox 23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6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6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061055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540414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404634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2951359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18CE214-4949-7B23-EA3E-904C6BE493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C122367-ED55-39D5-59AD-51C092BA3E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3959D9C-4EC7-796C-D51B-D4581383F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8FBCFE6-631B-B373-9917-3A77704E4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8DED919-52DE-3A2C-8671-02BDFBE0C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4217756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BDA86B6-90D1-4E8E-8DFC-14B4EE32EF81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AB6EC68-25B8-6390-DE5B-C2D118A4D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679A1FA-B237-673E-8891-DABF842942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974EB58-CFBE-E4E1-7CFF-A50FA9B53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4D5E8E3-ECD3-E985-0E5A-A5864125A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F3080-5004-48A0-41ED-CD853BE95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80715427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4BF1C6-7DB9-AF0A-88E7-FAEB9E5BB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88F4736-8E04-07DA-54B2-6AD9F1CDD7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8D10B40-0E49-6E37-2844-91049B963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02D1913-6277-3896-C369-F6A0A935B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67CE4BA-B2C4-3C04-A258-E6701B1D3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7445917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A9E246-A282-4D09-75A5-D0525F71A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11571C4-F0EB-6274-6E12-E0ECD7E832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A32BDD3-DD92-716C-0B63-16429F6585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0584029-B303-9C6D-E78B-00DAE723E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3B216B7-1DED-A247-340F-FEB16D78F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61FAD67-F3B9-D53E-E41A-DF1D7FD03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446432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656644F-FEA9-7900-F592-A11ED1DB7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6F4631B-BC9C-2CFA-145A-B994D9586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1AEB303-2A9F-01DE-485C-E7B1E8A9A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57CAD5C-76B0-17DD-94CE-4E68BA662C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A0D63223-ECCE-2060-2140-5C2DDA7062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34AE0885-544C-B875-7CAB-5AE3F0B57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90FD1720-7DD5-FF4B-9A6A-C60C9002C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333CCF4-4ABC-5254-7F9E-F816E3658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9932909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829A55B-73E1-6D14-335D-E3EDEA0D1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82F650FE-8230-ECD0-BFA3-F2049060F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B65246E9-A061-E66F-DB76-BC8BA0535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B4C3661E-7580-03E1-239D-BEC16B79D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71544884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4226E363-1B4C-BDE2-47E3-AF974679F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447E6D98-F259-F275-C206-AB3D150E8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6506245-4C1F-3C47-307D-3D233C29F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29033450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C0AA40-44E2-A4B3-1380-B1D641FAE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871F7DE-9892-95CE-04B6-9C96B4EB1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B9B2226-371D-67D3-4021-E7CA15806E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3DFCAED-9212-C997-5AE2-7B9D0962B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B3C2ACD-456C-D0F0-9C03-8B81146FF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6723B56-896E-C34E-0ABE-357708F14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7323598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357E355-30F7-6535-4268-16D56A0E7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6A4389A7-964F-BB65-7413-DDC22CF1E5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5230076F-AF68-0CD5-03FD-F3AD50FCD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A1CD8B4-D5BC-C67F-4E3A-B3637028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3E898649-B142-1041-3A21-52581BCB3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9830B5B-9B13-F8FF-0F6A-825347B9D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28280641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884F5CA-1E84-1730-3C84-0CA0DCF94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B1140E15-E0A7-171D-B637-9623DB2291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68E8907-0F61-94DD-5263-F1D7BDD91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F6147C6-DD68-081D-662A-5F7DF3D78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E7AD78C-A874-DFEF-E081-B330953C5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0358636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070155F1-FE13-1A12-A411-E5ECDDCC00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FC54F80-8F88-691C-C001-E2DEBF22A7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981558C-0A5A-5476-A4DD-49F1F4337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B07A6CB-205B-0E02-84BC-A0CF5FC58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611AADF-A9C5-4530-B239-7CB6036F5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621628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F1ECAE85-3D3E-4861-B9E2-4320AF4C82A4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556C7518-32DE-4BF4-B991-2D428A30FBD6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03B67E2F-1508-46B4-BE9D-FF8299628E0F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65B4E67-3A6F-4B22-AD4D-043759255612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843BAA2-B1C3-43EC-9583-2C2253321AE2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964" y="146958"/>
            <a:ext cx="7258050" cy="14940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963" y="1812471"/>
            <a:ext cx="8294915" cy="4882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rgbClr val="EE1D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061506" y="183249"/>
            <a:ext cx="148136" cy="493200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8309385" y="152407"/>
            <a:ext cx="6794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sz="800"/>
              <a:t>Republika</a:t>
            </a:r>
          </a:p>
          <a:p>
            <a:r>
              <a:rPr lang="hr-HR" sz="800"/>
              <a:t>Hrvatska</a:t>
            </a:r>
          </a:p>
          <a:p>
            <a:r>
              <a:rPr lang="hr-HR" sz="800"/>
              <a:t>Ministarstvo</a:t>
            </a:r>
          </a:p>
          <a:p>
            <a:r>
              <a:rPr lang="hr-HR" sz="800"/>
              <a:t>kulture i medija</a:t>
            </a:r>
          </a:p>
        </p:txBody>
      </p:sp>
    </p:spTree>
    <p:extLst>
      <p:ext uri="{BB962C8B-B14F-4D97-AF65-F5344CB8AC3E}">
        <p14:creationId xmlns:p14="http://schemas.microsoft.com/office/powerpoint/2010/main" val="2429394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/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b="1" kern="1200" baseline="0">
          <a:solidFill>
            <a:srgbClr val="0161AE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Wingdings" panose="05000000000000000000" pitchFamily="2" charset="2"/>
        <a:buChar char="§"/>
        <a:defRPr sz="2000" i="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sr-Latn-R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363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r-Latn-RS"/>
            </a:defPPr>
            <a:lvl1pPr marL="0" algn="r" defTabSz="9144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110CC6C-CB10-4067-B100-A03A89DC4373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363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r-Latn-RS"/>
            </a:defPPr>
            <a:lvl1pPr marL="0" algn="l" defTabSz="9144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6041363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r-Latn-RS"/>
            </a:defPPr>
            <a:lvl1pPr marL="0" algn="r" defTabSz="914400" rtl="0" eaLnBrk="1" latinLnBrk="0" hangingPunct="1">
              <a:defRPr sz="675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1D0B38-591A-4E82-A9DF-526A8223F51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30862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  <p:sldLayoutId id="2147483938" r:id="rId14"/>
    <p:sldLayoutId id="2147483939" r:id="rId15"/>
    <p:sldLayoutId id="2147483940" r:id="rId16"/>
  </p:sldLayoutIdLst>
  <p:transition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E8E00EDF-F30D-2515-5DEC-FEEFFF0F7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AAA80D1-D485-AB32-C925-5E06638534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28AC1D1-8665-4C04-AE57-6AF46CDBCF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r-Latn-R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9DC028-E9C5-416C-A1E2-C04DE5FD184C}" type="datetimeFigureOut">
              <a:rPr lang="hr-HR" smtClean="0"/>
              <a:t>29.4.2025.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EC68888-6BB1-3B05-FD93-6002057AC7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r-Latn-R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DDA5FB5-2C17-A053-1BFB-E3749BEACA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r-Latn-RS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515223-FFBD-4B6E-A790-3122D485B5C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73004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-prijavnice.min-kulture.hr/e-pisarnica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min-kulture.gov.hr/natjecaji-16274/javni-pozivi-404/40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mia.vranjesevic@min-kulture.hr" TargetMode="External"/><Relationship Id="rId2" Type="http://schemas.openxmlformats.org/officeDocument/2006/relationships/hyperlink" Target="mailto:maja.zrncic@min-kulture.hr" TargetMode="Externa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3.sv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5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16.png"/><Relationship Id="rId5" Type="http://schemas.openxmlformats.org/officeDocument/2006/relationships/diagramData" Target="../diagrams/data1.xml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microsoft.com/office/2007/relationships/diagramDrawing" Target="../diagrams/drawing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ulture.ec.europa.eu/resources/creative-europe-desks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eskkultura.hr/" TargetMode="External"/><Relationship Id="rId7" Type="http://schemas.openxmlformats.org/officeDocument/2006/relationships/chart" Target="../charts/chart1.xml"/><Relationship Id="rId2" Type="http://schemas.openxmlformats.org/officeDocument/2006/relationships/hyperlink" Target="https://mediadesk.hr/" TargetMode="Externa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hyperlink" Target="https://deskkultura.hr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5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5.xml"/><Relationship Id="rId6" Type="http://schemas.openxmlformats.org/officeDocument/2006/relationships/hyperlink" Target="https://ec.europa.eu/info/funding-tenders/opportunities/docs/2021-2027/crea/guidance/list-3rd-country-participation_crea_en.pdf" TargetMode="Externa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info/funding-tenders/opportunities/portal/screen/how-to-participate/partner-search?order=DESC&amp;pageNumber=1&amp;pageSize=50&amp;sortBy=lastModified&amp;isExactMatch=true&amp;type=ORGANISATION,PERSON&amp;topics=CREA-CULT-2023-COOP-1&amp;frameworkProgramme=43251814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5.xml"/><Relationship Id="rId5" Type="http://schemas.openxmlformats.org/officeDocument/2006/relationships/hyperlink" Target="https://www.culturenet.hr/hr/pozivi-na-partnerstva/16" TargetMode="External"/><Relationship Id="rId4" Type="http://schemas.openxmlformats.org/officeDocument/2006/relationships/hyperlink" Target="https://deskkultura.hr/hr/kultura/trazis-partnera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eskkultura.hr/hr/kultura/nacionalno-sufinanciranje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deskkultura.hr/hr/projekti/2021-2027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5.png"/><Relationship Id="rId7" Type="http://schemas.openxmlformats.org/officeDocument/2006/relationships/hyperlink" Target="https://www.linkedin.com/in/desk-kultura-hr-1b77b4265/" TargetMode="External"/><Relationship Id="rId2" Type="http://schemas.openxmlformats.org/officeDocument/2006/relationships/hyperlink" Target="mailto:ced@min-kulture.hr" TargetMode="External"/><Relationship Id="rId1" Type="http://schemas.openxmlformats.org/officeDocument/2006/relationships/slideLayout" Target="../slideLayouts/slideLayout45.xml"/><Relationship Id="rId6" Type="http://schemas.openxmlformats.org/officeDocument/2006/relationships/hyperlink" Target="https://www.facebook.com/CEDKulturaCroatia" TargetMode="External"/><Relationship Id="rId5" Type="http://schemas.openxmlformats.org/officeDocument/2006/relationships/hyperlink" Target="http://www.deskkultura.hr/" TargetMode="External"/><Relationship Id="rId4" Type="http://schemas.openxmlformats.org/officeDocument/2006/relationships/image" Target="../media/image26.svg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min-kulture.gov.hr/aktualno/ruksak-pun-kulture-16272/ruksak-pun-kulture-8718/ruksak-pun-kulture-online/19616" TargetMode="Externa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/>
              <a:t>Javni p</a:t>
            </a:r>
            <a:r>
              <a:rPr lang="pl-PL" sz="3200"/>
              <a:t>oziv za predlaganje programa javnih potreba u kulturi RH za 2026. god.</a:t>
            </a:r>
            <a:endParaRPr lang="hr-HR" sz="32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8456" y="1502229"/>
            <a:ext cx="8247413" cy="5200650"/>
          </a:xfrm>
        </p:spPr>
        <p:txBody>
          <a:bodyPr>
            <a:normAutofit/>
          </a:bodyPr>
          <a:lstStyle/>
          <a:p>
            <a:r>
              <a:rPr lang="hr-HR"/>
              <a:t>OBJAVA: rujan– listopad 2025. godine (trajanje poziva 30 dana) </a:t>
            </a:r>
          </a:p>
          <a:p>
            <a:r>
              <a:rPr lang="hr-HR"/>
              <a:t>UGOVARANJE: prvi kvartal 2026. godine</a:t>
            </a:r>
          </a:p>
          <a:p>
            <a:r>
              <a:rPr lang="hr-HR"/>
              <a:t>PRIJAVA:</a:t>
            </a:r>
          </a:p>
          <a:p>
            <a:pPr lvl="1"/>
            <a:r>
              <a:rPr lang="hr-HR"/>
              <a:t>za svako programsko područje posebna e-prijavnica dostupna putem </a:t>
            </a:r>
            <a:r>
              <a:rPr lang="hr-HR">
                <a:hlinkClick r:id="rId3"/>
              </a:rPr>
              <a:t>e-Pisarnice</a:t>
            </a:r>
            <a:endParaRPr lang="hr-HR"/>
          </a:p>
          <a:p>
            <a:pPr lvl="1"/>
            <a:r>
              <a:rPr lang="hr-HR"/>
              <a:t>uz svaku e-prijavnicu potrebno je učitati svu propisanu popratnu dokumentaciju u digitalnom obliku</a:t>
            </a:r>
          </a:p>
          <a:p>
            <a:pPr lvl="1"/>
            <a:r>
              <a:rPr lang="hr-HR"/>
              <a:t>Upute za prijavitelje dostupne za svako programsko područje zasebno na </a:t>
            </a:r>
            <a:r>
              <a:rPr lang="hr-HR">
                <a:hlinkClick r:id="rId4"/>
              </a:rPr>
              <a:t>mrežnoj stranici Ministarstva</a:t>
            </a:r>
            <a:endParaRPr lang="hr-HR"/>
          </a:p>
          <a:p>
            <a:r>
              <a:rPr lang="hr-HR"/>
              <a:t>KONTAKTI: navedeni u Uputama za prijavitelje</a:t>
            </a:r>
          </a:p>
        </p:txBody>
      </p:sp>
    </p:spTree>
    <p:extLst>
      <p:ext uri="{BB962C8B-B14F-4D97-AF65-F5344CB8AC3E}">
        <p14:creationId xmlns:p14="http://schemas.microsoft.com/office/powerpoint/2010/main" val="3079884391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92803" y="1254326"/>
            <a:ext cx="6556085" cy="1131279"/>
          </a:xfrm>
        </p:spPr>
        <p:txBody>
          <a:bodyPr>
            <a:noAutofit/>
          </a:bodyPr>
          <a:lstStyle/>
          <a:p>
            <a:pPr algn="ctr"/>
            <a:r>
              <a:rPr lang="hr-HR" sz="2400" b="1">
                <a:latin typeface="+mn-lt"/>
              </a:rPr>
              <a:t>Programi koji potiču razvoj publike u kulturi </a:t>
            </a:r>
            <a:br>
              <a:rPr lang="hr-HR" sz="2400" b="1">
                <a:latin typeface="+mn-lt"/>
              </a:rPr>
            </a:br>
            <a:r>
              <a:rPr lang="hr-HR" sz="2400" b="1">
                <a:latin typeface="+mn-lt"/>
              </a:rPr>
              <a:t>u Republici Hrvatskoj u 2025. godini i Ruksak (pun) kulture u 2025. godini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28650" y="2483576"/>
            <a:ext cx="6628547" cy="266482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hr-HR"/>
          </a:p>
          <a:p>
            <a:r>
              <a:rPr lang="hr-HR" sz="1650"/>
              <a:t>Javni poziv za programe koji potiču razvoj publike u kulturi u Republici Hrvatskoj u 2026. godini – jesen 2025. godina</a:t>
            </a:r>
          </a:p>
          <a:p>
            <a:pPr marL="0" indent="0">
              <a:buNone/>
            </a:pPr>
            <a:endParaRPr lang="hr-HR" sz="1650"/>
          </a:p>
          <a:p>
            <a:r>
              <a:rPr lang="hr-HR" sz="1650"/>
              <a:t>Javni poziv za Ruksak (pun) kulture – umjetnost i kultura u vrtiću i školi u 2026. godini – jesen 2025. godina</a:t>
            </a:r>
          </a:p>
          <a:p>
            <a:pPr marL="0" indent="0">
              <a:buNone/>
            </a:pPr>
            <a:endParaRPr lang="hr-HR" sz="1650"/>
          </a:p>
          <a:p>
            <a:r>
              <a:rPr lang="hr-HR" sz="1650"/>
              <a:t>KONTAKT: </a:t>
            </a:r>
          </a:p>
          <a:p>
            <a:r>
              <a:rPr lang="hr-HR" sz="1650"/>
              <a:t>Maja Zrnčić: </a:t>
            </a:r>
            <a:r>
              <a:rPr lang="hr-HR" sz="1650">
                <a:hlinkClick r:id="rId2"/>
              </a:rPr>
              <a:t>maja.zrncic@min-kulture.hr</a:t>
            </a:r>
            <a:r>
              <a:rPr lang="hr-HR" sz="1650"/>
              <a:t> 01/4866-403</a:t>
            </a:r>
          </a:p>
          <a:p>
            <a:r>
              <a:rPr lang="hr-HR" sz="1650"/>
              <a:t>Mia Vranješević:</a:t>
            </a:r>
            <a:r>
              <a:rPr lang="hr-HR" sz="1650">
                <a:hlinkClick r:id="rId3"/>
              </a:rPr>
              <a:t> mia.vranjesevic@min-kulture.hr</a:t>
            </a:r>
            <a:r>
              <a:rPr lang="hr-HR" sz="1650"/>
              <a:t> 01/4866-420</a:t>
            </a:r>
            <a:endParaRPr lang="hr-HR" sz="1800"/>
          </a:p>
          <a:p>
            <a:endParaRPr lang="hr-HR" sz="1650"/>
          </a:p>
          <a:p>
            <a:pPr marL="0" indent="0">
              <a:buNone/>
            </a:pPr>
            <a:endParaRPr lang="hr-H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" y="911379"/>
            <a:ext cx="1128901" cy="123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2355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 descr="A person and person with a record">
            <a:extLst>
              <a:ext uri="{FF2B5EF4-FFF2-40B4-BE49-F238E27FC236}">
                <a16:creationId xmlns:a16="http://schemas.microsoft.com/office/drawing/2014/main" id="{3E29DD27-E266-6B37-16A4-67B0F15F71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>
            <a:fillRect/>
          </a:stretch>
        </p:blipFill>
        <p:spPr>
          <a:xfrm>
            <a:off x="0" y="857250"/>
            <a:ext cx="9143985" cy="5142539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98D7FB7D-6651-2878-DB2D-B1C08224AC60}"/>
              </a:ext>
            </a:extLst>
          </p:cNvPr>
          <p:cNvSpPr txBox="1"/>
          <p:nvPr/>
        </p:nvSpPr>
        <p:spPr>
          <a:xfrm>
            <a:off x="6415073" y="4429126"/>
            <a:ext cx="2614613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r>
              <a:rPr lang="hr-HR" sz="1350" b="1">
                <a:solidFill>
                  <a:prstClr val="black"/>
                </a:solidFill>
                <a:latin typeface="Aptos" panose="02110004020202020204"/>
              </a:rPr>
              <a:t>Info dani 2025. Vladinog ureda za udruge</a:t>
            </a:r>
          </a:p>
          <a:p>
            <a:pPr algn="ctr" defTabSz="685800"/>
            <a:r>
              <a:rPr lang="hr-HR" sz="1350" b="1">
                <a:solidFill>
                  <a:prstClr val="black"/>
                </a:solidFill>
                <a:latin typeface="Aptos" panose="02110004020202020204"/>
              </a:rPr>
              <a:t>28. travnja 2025. </a:t>
            </a:r>
          </a:p>
        </p:txBody>
      </p:sp>
    </p:spTree>
    <p:extLst>
      <p:ext uri="{BB962C8B-B14F-4D97-AF65-F5344CB8AC3E}">
        <p14:creationId xmlns:p14="http://schemas.microsoft.com/office/powerpoint/2010/main" val="10316567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2" descr="Europe with solid fill">
            <a:extLst>
              <a:ext uri="{FF2B5EF4-FFF2-40B4-BE49-F238E27FC236}">
                <a16:creationId xmlns:a16="http://schemas.microsoft.com/office/drawing/2014/main" id="{E39A8BCB-6B6E-D141-6268-00A48EA37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2051" r="39447" b="10413"/>
          <a:stretch>
            <a:fillRect/>
          </a:stretch>
        </p:blipFill>
        <p:spPr>
          <a:xfrm>
            <a:off x="3873499" y="1030589"/>
            <a:ext cx="5270501" cy="5007953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3FC1FE7C-E427-F3EC-6D18-874F5E5A45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057" y="1221797"/>
            <a:ext cx="2019119" cy="412712"/>
          </a:xfrm>
          <a:prstGeom prst="rect">
            <a:avLst/>
          </a:prstGeom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AC955733-A671-B8AE-7E95-1E3016E404F8}"/>
              </a:ext>
            </a:extLst>
          </p:cNvPr>
          <p:cNvSpPr/>
          <p:nvPr/>
        </p:nvSpPr>
        <p:spPr>
          <a:xfrm>
            <a:off x="474749" y="1655012"/>
            <a:ext cx="479905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hr-HR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Kreativna Europa - program Unije</a:t>
            </a:r>
            <a:endParaRPr lang="hr-HR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6" name="Content Placeholder 6">
            <a:extLst>
              <a:ext uri="{FF2B5EF4-FFF2-40B4-BE49-F238E27FC236}">
                <a16:creationId xmlns:a16="http://schemas.microsoft.com/office/drawing/2014/main" id="{609EFF23-45DF-B0B7-C2D0-F6CD13EAF43E}"/>
              </a:ext>
            </a:extLst>
          </p:cNvPr>
          <p:cNvGraphicFramePr/>
          <p:nvPr/>
        </p:nvGraphicFramePr>
        <p:xfrm>
          <a:off x="4203786" y="1400950"/>
          <a:ext cx="4661188" cy="4426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TekstniOkvir 6">
            <a:extLst>
              <a:ext uri="{FF2B5EF4-FFF2-40B4-BE49-F238E27FC236}">
                <a16:creationId xmlns:a16="http://schemas.microsoft.com/office/drawing/2014/main" id="{501594ED-BF56-7143-CBF1-B7590581D817}"/>
              </a:ext>
            </a:extLst>
          </p:cNvPr>
          <p:cNvSpPr txBox="1"/>
          <p:nvPr/>
        </p:nvSpPr>
        <p:spPr>
          <a:xfrm>
            <a:off x="414074" y="2445717"/>
            <a:ext cx="3456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hr-HR" sz="12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program Unije za podršku kulturnim i kreativnim sektorima.</a:t>
            </a:r>
          </a:p>
        </p:txBody>
      </p:sp>
      <p:sp>
        <p:nvSpPr>
          <p:cNvPr id="9" name="TekstniOkvir 7">
            <a:extLst>
              <a:ext uri="{FF2B5EF4-FFF2-40B4-BE49-F238E27FC236}">
                <a16:creationId xmlns:a16="http://schemas.microsoft.com/office/drawing/2014/main" id="{DB057AC1-9E6A-3AFB-EF9F-E6B207E56416}"/>
              </a:ext>
            </a:extLst>
          </p:cNvPr>
          <p:cNvSpPr txBox="1"/>
          <p:nvPr/>
        </p:nvSpPr>
        <p:spPr>
          <a:xfrm>
            <a:off x="432610" y="2864752"/>
            <a:ext cx="3977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hr-HR" sz="1200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Centralizirani</a:t>
            </a:r>
            <a:r>
              <a:rPr lang="hr-HR" sz="12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model provedbe – tijela Europske komisije – opće uprave (DG EAC) | izvršne agencije (EACEA)</a:t>
            </a:r>
          </a:p>
        </p:txBody>
      </p:sp>
      <p:pic>
        <p:nvPicPr>
          <p:cNvPr id="10" name="Slika 2">
            <a:extLst>
              <a:ext uri="{FF2B5EF4-FFF2-40B4-BE49-F238E27FC236}">
                <a16:creationId xmlns:a16="http://schemas.microsoft.com/office/drawing/2014/main" id="{12F00496-1BF3-DA5F-2D4E-6FB514953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757" y="2047707"/>
            <a:ext cx="2019419" cy="36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96FEB33E-2CC8-F25C-B820-0A4B86E83CC7}"/>
              </a:ext>
            </a:extLst>
          </p:cNvPr>
          <p:cNvSpPr txBox="1"/>
          <p:nvPr/>
        </p:nvSpPr>
        <p:spPr>
          <a:xfrm>
            <a:off x="279026" y="4118843"/>
            <a:ext cx="3456552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4313" indent="-214313" defTabSz="685800">
              <a:lnSpc>
                <a:spcPct val="107000"/>
              </a:lnSpc>
              <a:spcAft>
                <a:spcPts val="900"/>
              </a:spcAft>
              <a:buFont typeface="Arial" pitchFamily="34" charset="0"/>
              <a:buChar char="•"/>
              <a:defRPr/>
            </a:pPr>
            <a:r>
              <a:rPr lang="hr-HR" sz="12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čuvati, razvijati i promicati </a:t>
            </a:r>
            <a:r>
              <a:rPr lang="hr-HR" sz="1200" b="1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europsku kulturnu i jezičnu raznolikost</a:t>
            </a:r>
            <a:r>
              <a:rPr lang="hr-HR" sz="12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 i </a:t>
            </a:r>
            <a:r>
              <a:rPr lang="hr-HR" sz="1200" b="1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baštinu</a:t>
            </a:r>
            <a:r>
              <a:rPr lang="hr-HR" sz="12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endParaRPr lang="hr-HR" sz="120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14313" indent="-214313" defTabSz="685800">
              <a:lnSpc>
                <a:spcPct val="107000"/>
              </a:lnSpc>
              <a:spcAft>
                <a:spcPts val="900"/>
              </a:spcAft>
              <a:buFont typeface="Arial" pitchFamily="34" charset="0"/>
              <a:buChar char="•"/>
              <a:defRPr/>
            </a:pPr>
            <a:r>
              <a:rPr lang="hr-HR" sz="12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povećati </a:t>
            </a:r>
            <a:r>
              <a:rPr lang="hr-HR" sz="1200" b="1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konkurentnost</a:t>
            </a:r>
            <a:r>
              <a:rPr lang="hr-HR" sz="12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 i </a:t>
            </a:r>
            <a:r>
              <a:rPr lang="hr-HR" sz="1200" b="1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gospodarski potencijal</a:t>
            </a:r>
            <a:r>
              <a:rPr lang="hr-HR" sz="12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 kulturnih i kreativnih sektora, posebno audiovizualnog sektora. </a:t>
            </a:r>
            <a:endParaRPr lang="hr-HR" sz="120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2" name="Graphic 4" descr="Bullseye outline">
            <a:extLst>
              <a:ext uri="{FF2B5EF4-FFF2-40B4-BE49-F238E27FC236}">
                <a16:creationId xmlns:a16="http://schemas.microsoft.com/office/drawing/2014/main" id="{9888352F-41C6-8F75-A99C-0C7B8236D76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01332" y="3478450"/>
            <a:ext cx="610970" cy="610970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8D46FA32-3B08-5AC5-F84D-4031BAEBAC7C}"/>
              </a:ext>
            </a:extLst>
          </p:cNvPr>
          <p:cNvSpPr txBox="1"/>
          <p:nvPr/>
        </p:nvSpPr>
        <p:spPr>
          <a:xfrm>
            <a:off x="1312302" y="3666748"/>
            <a:ext cx="86182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hr-HR" sz="1350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CILJEVI</a:t>
            </a:r>
            <a:endParaRPr lang="hr-HR" sz="1350">
              <a:solidFill>
                <a:prstClr val="black"/>
              </a:solidFill>
              <a:latin typeface="Aptos" panose="021100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91438077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ctangle 3">
            <a:extLst>
              <a:ext uri="{FF2B5EF4-FFF2-40B4-BE49-F238E27FC236}">
                <a16:creationId xmlns:a16="http://schemas.microsoft.com/office/drawing/2014/main" id="{CA80B9F1-6A88-671D-FCE0-B4756F58B923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205" y="1281140"/>
            <a:ext cx="4518795" cy="4147559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3DECABA4-CCAD-D731-1839-72444B781351}"/>
              </a:ext>
            </a:extLst>
          </p:cNvPr>
          <p:cNvSpPr txBox="1"/>
          <p:nvPr/>
        </p:nvSpPr>
        <p:spPr>
          <a:xfrm>
            <a:off x="3855116" y="1803905"/>
            <a:ext cx="299309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hr-HR" sz="1050" i="1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1545B38F-6B1B-43D6-E08A-6CEFD37DC7FE}"/>
              </a:ext>
            </a:extLst>
          </p:cNvPr>
          <p:cNvSpPr txBox="1"/>
          <p:nvPr/>
        </p:nvSpPr>
        <p:spPr>
          <a:xfrm>
            <a:off x="380506" y="2816111"/>
            <a:ext cx="4097251" cy="2396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350">
              <a:lnSpc>
                <a:spcPct val="80000"/>
              </a:lnSpc>
              <a:buClr>
                <a:srgbClr val="FF9900"/>
              </a:buClr>
              <a:defRPr/>
            </a:pPr>
            <a:r>
              <a:rPr lang="hr-HR" sz="1500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Desk Kreativne Europe / Creative Europe Desk - nacionalne kontakt točke </a:t>
            </a:r>
          </a:p>
          <a:p>
            <a:pPr defTabSz="514350">
              <a:lnSpc>
                <a:spcPct val="80000"/>
              </a:lnSpc>
              <a:buClr>
                <a:srgbClr val="FF9900"/>
              </a:buClr>
              <a:defRPr/>
            </a:pPr>
            <a:endParaRPr lang="hr-HR" sz="1050" b="1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14313" indent="-214313" defTabSz="514350">
              <a:lnSpc>
                <a:spcPct val="80000"/>
              </a:lnSpc>
              <a:buClr>
                <a:srgbClr val="FF9900"/>
              </a:buClr>
              <a:buFont typeface="Arial" pitchFamily="34" charset="0"/>
              <a:buChar char="•"/>
              <a:defRPr/>
            </a:pPr>
            <a:r>
              <a:rPr lang="hr-HR" sz="1200" ker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informiranje sektora i šire javnosti</a:t>
            </a:r>
          </a:p>
          <a:p>
            <a:pPr marL="214313" indent="-214313" defTabSz="514350">
              <a:lnSpc>
                <a:spcPct val="80000"/>
              </a:lnSpc>
              <a:buClr>
                <a:srgbClr val="FF9900"/>
              </a:buClr>
              <a:buFont typeface="Arial" pitchFamily="34" charset="0"/>
              <a:buChar char="•"/>
              <a:defRPr/>
            </a:pPr>
            <a:r>
              <a:rPr lang="hr-HR" sz="1200" ker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savjetodavne usluge vezano uz Pozive</a:t>
            </a:r>
          </a:p>
          <a:p>
            <a:pPr marL="214313" indent="-214313" defTabSz="514350">
              <a:lnSpc>
                <a:spcPct val="80000"/>
              </a:lnSpc>
              <a:buClr>
                <a:srgbClr val="FF9900"/>
              </a:buClr>
              <a:buFont typeface="Arial" pitchFamily="34" charset="0"/>
              <a:buChar char="•"/>
              <a:defRPr/>
            </a:pPr>
            <a:r>
              <a:rPr lang="hr-HR" sz="1200" ker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tehnička potpora kod prijave partnerstva</a:t>
            </a:r>
          </a:p>
          <a:p>
            <a:pPr defTabSz="514350">
              <a:lnSpc>
                <a:spcPct val="80000"/>
              </a:lnSpc>
              <a:buClr>
                <a:srgbClr val="FF9900"/>
              </a:buClr>
              <a:defRPr/>
            </a:pPr>
            <a:endParaRPr lang="hr-HR" sz="1200" kern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defTabSz="514350">
              <a:lnSpc>
                <a:spcPct val="80000"/>
              </a:lnSpc>
              <a:buClr>
                <a:srgbClr val="FF9900"/>
              </a:buClr>
              <a:defRPr/>
            </a:pPr>
            <a:endParaRPr lang="hr-HR" sz="1200" kern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defTabSz="514350">
              <a:lnSpc>
                <a:spcPct val="80000"/>
              </a:lnSpc>
              <a:buClr>
                <a:srgbClr val="FF9900"/>
              </a:buClr>
              <a:defRPr/>
            </a:pPr>
            <a:r>
              <a:rPr lang="hr-HR" sz="1200" b="1" kern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Desk Kreativne Europe – Hrvatska </a:t>
            </a:r>
            <a:r>
              <a:rPr lang="hr-HR" sz="1200" b="1" kern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hr-HR" sz="1200" b="1" kern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 </a:t>
            </a:r>
          </a:p>
          <a:p>
            <a:pPr defTabSz="514350">
              <a:lnSpc>
                <a:spcPct val="80000"/>
              </a:lnSpc>
              <a:buClr>
                <a:srgbClr val="FF9900"/>
              </a:buClr>
              <a:defRPr/>
            </a:pPr>
            <a:r>
              <a:rPr lang="hr-HR" sz="1200" b="1" kern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Ministarstvo kulture i medija RH</a:t>
            </a:r>
            <a:endParaRPr lang="hr-HR" sz="1125" b="1" kern="0">
              <a:solidFill>
                <a:srgbClr val="7030A0"/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defTabSz="514350">
              <a:lnSpc>
                <a:spcPct val="80000"/>
              </a:lnSpc>
              <a:buClr>
                <a:srgbClr val="FF9900"/>
              </a:buClr>
              <a:defRPr/>
            </a:pPr>
            <a:endParaRPr lang="hr-HR" sz="1125" b="1" kern="0">
              <a:solidFill>
                <a:srgbClr val="7030A0"/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defTabSz="514350">
              <a:lnSpc>
                <a:spcPct val="80000"/>
              </a:lnSpc>
              <a:buClr>
                <a:srgbClr val="FF9900"/>
              </a:buClr>
              <a:defRPr/>
            </a:pPr>
            <a:endParaRPr lang="hr-HR" sz="1125" b="1" kern="0">
              <a:solidFill>
                <a:srgbClr val="7030A0"/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defTabSz="514350">
              <a:lnSpc>
                <a:spcPct val="80000"/>
              </a:lnSpc>
              <a:buClr>
                <a:srgbClr val="FF9900"/>
              </a:buClr>
              <a:defRPr/>
            </a:pPr>
            <a:r>
              <a:rPr lang="hr-HR" sz="1350" b="1" kern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  <a:hlinkClick r:id="rId3"/>
              </a:rPr>
              <a:t>CREATIVE EUROPE DESK </a:t>
            </a:r>
            <a:r>
              <a:rPr lang="hr-HR" sz="1350" b="1" kern="0">
                <a:solidFill>
                  <a:srgbClr val="7030A0"/>
                </a:solidFill>
                <a:latin typeface="Calibri" panose="020F0502020204030204" pitchFamily="34" charset="0"/>
                <a:ea typeface="Roboto" panose="02000000000000000000" pitchFamily="2" charset="0"/>
                <a:cs typeface="Calibri" panose="020F0502020204030204" pitchFamily="34" charset="0"/>
                <a:hlinkClick r:id="rId3"/>
              </a:rPr>
              <a:t>(</a:t>
            </a:r>
            <a:r>
              <a:rPr lang="en-GB" sz="1350" b="1" kern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  <a:hlinkClick r:id="rId3"/>
              </a:rPr>
              <a:t>CED</a:t>
            </a:r>
            <a:r>
              <a:rPr lang="hr-HR" sz="1350" b="1" kern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  <a:hlinkClick r:id="rId3"/>
              </a:rPr>
              <a:t>) mreža </a:t>
            </a:r>
            <a:r>
              <a:rPr lang="en-GB" sz="1350" b="1" kern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  <a:hlinkClick r:id="rId3"/>
              </a:rPr>
              <a:t>40 </a:t>
            </a:r>
            <a:r>
              <a:rPr lang="hr-HR" sz="1350" b="1" kern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  <a:hlinkClick r:id="rId3"/>
              </a:rPr>
              <a:t>zemalja</a:t>
            </a:r>
            <a:endParaRPr lang="hr-HR" sz="1350" b="1" kern="0">
              <a:solidFill>
                <a:srgbClr val="805CA7">
                  <a:lumMod val="50000"/>
                </a:srgbClr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marL="192881" indent="-192881" defTabSz="514350">
              <a:lnSpc>
                <a:spcPct val="80000"/>
              </a:lnSpc>
              <a:buClr>
                <a:srgbClr val="FF9900"/>
              </a:buClr>
              <a:buFont typeface="Arial" pitchFamily="34" charset="0"/>
              <a:buChar char="•"/>
              <a:defRPr/>
            </a:pPr>
            <a:endParaRPr lang="en-GB" sz="1350" kern="0">
              <a:solidFill>
                <a:srgbClr val="7030A0"/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defTabSz="685800">
              <a:defRPr/>
            </a:pPr>
            <a:endParaRPr lang="hr-HR" sz="105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Slika 2">
            <a:extLst>
              <a:ext uri="{FF2B5EF4-FFF2-40B4-BE49-F238E27FC236}">
                <a16:creationId xmlns:a16="http://schemas.microsoft.com/office/drawing/2014/main" id="{11448DFA-EB8A-ED90-86E1-EC8540F11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943" y="2184778"/>
            <a:ext cx="180022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Slika 1">
            <a:extLst>
              <a:ext uri="{FF2B5EF4-FFF2-40B4-BE49-F238E27FC236}">
                <a16:creationId xmlns:a16="http://schemas.microsoft.com/office/drawing/2014/main" id="{EE50C470-F34D-38A8-2EA9-5AEE5EF92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619" y="1155133"/>
            <a:ext cx="18145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57D262BD-2551-C4A6-EB54-C56D0CE63DE0}"/>
              </a:ext>
            </a:extLst>
          </p:cNvPr>
          <p:cNvSpPr txBox="1"/>
          <p:nvPr/>
        </p:nvSpPr>
        <p:spPr>
          <a:xfrm>
            <a:off x="614619" y="1561531"/>
            <a:ext cx="45738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hr-HR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Kreativna Europa -</a:t>
            </a:r>
          </a:p>
          <a:p>
            <a:pPr defTabSz="685800">
              <a:defRPr/>
            </a:pPr>
            <a:r>
              <a:rPr lang="hr-HR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Deskovi kreativne Europe</a:t>
            </a:r>
          </a:p>
        </p:txBody>
      </p:sp>
    </p:spTree>
    <p:extLst>
      <p:ext uri="{BB962C8B-B14F-4D97-AF65-F5344CB8AC3E}">
        <p14:creationId xmlns:p14="http://schemas.microsoft.com/office/powerpoint/2010/main" val="168578745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>
            <a:extLst>
              <a:ext uri="{FF2B5EF4-FFF2-40B4-BE49-F238E27FC236}">
                <a16:creationId xmlns:a16="http://schemas.microsoft.com/office/drawing/2014/main" id="{E9A76ABF-473B-C6E3-945A-E686ADC11E58}"/>
              </a:ext>
            </a:extLst>
          </p:cNvPr>
          <p:cNvSpPr/>
          <p:nvPr/>
        </p:nvSpPr>
        <p:spPr>
          <a:xfrm>
            <a:off x="4621756" y="1385248"/>
            <a:ext cx="2313690" cy="116069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200" b="1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MEDIA </a:t>
            </a:r>
            <a:endParaRPr lang="hr-HR" altLang="sr-Latn-RS" sz="120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Arial" pitchFamily="34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05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obuhvaća audiovizualni i filmski sektor</a:t>
            </a:r>
            <a:endParaRPr lang="hr-HR" altLang="sr-Latn-RS" sz="1050" b="1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050" i="1">
                <a:solidFill>
                  <a:srgbClr val="4472C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/>
              </a:rPr>
              <a:t>DKE – ured MEDIA Hrvatska pri HAVC-u</a:t>
            </a:r>
            <a:endParaRPr lang="hr-HR" altLang="sr-Latn-RS" sz="1050" i="1">
              <a:solidFill>
                <a:srgbClr val="4472C4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Rounded Rectangle 14">
            <a:extLst>
              <a:ext uri="{FF2B5EF4-FFF2-40B4-BE49-F238E27FC236}">
                <a16:creationId xmlns:a16="http://schemas.microsoft.com/office/drawing/2014/main" id="{6F3ACC2A-B553-4016-C64C-DA68804A2AF2}"/>
              </a:ext>
            </a:extLst>
          </p:cNvPr>
          <p:cNvSpPr/>
          <p:nvPr/>
        </p:nvSpPr>
        <p:spPr>
          <a:xfrm>
            <a:off x="5239242" y="2809815"/>
            <a:ext cx="2764360" cy="1160694"/>
          </a:xfrm>
          <a:prstGeom prst="roundRect">
            <a:avLst/>
          </a:prstGeom>
          <a:solidFill>
            <a:srgbClr val="BC81D9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500" b="1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Kultura </a:t>
            </a:r>
          </a:p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20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obuhvaća sve kulturne i kreativne sektore (osim audiovizualnog i filmskog sektora)</a:t>
            </a:r>
            <a:endParaRPr lang="hr-HR" altLang="sr-Latn-RS" sz="1200" b="1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050" i="1">
                <a:solidFill>
                  <a:srgbClr val="4472C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3"/>
              </a:rPr>
              <a:t>DKE – ured Kultura pri MKM</a:t>
            </a:r>
            <a:endParaRPr lang="hr-HR" altLang="sr-Latn-RS" sz="1050" i="1">
              <a:solidFill>
                <a:srgbClr val="4472C4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ounded Rectangle 15">
            <a:extLst>
              <a:ext uri="{FF2B5EF4-FFF2-40B4-BE49-F238E27FC236}">
                <a16:creationId xmlns:a16="http://schemas.microsoft.com/office/drawing/2014/main" id="{5EAE90F8-30B4-2419-83B6-E38BD6B4A240}"/>
              </a:ext>
            </a:extLst>
          </p:cNvPr>
          <p:cNvSpPr/>
          <p:nvPr/>
        </p:nvSpPr>
        <p:spPr>
          <a:xfrm>
            <a:off x="6298823" y="4234383"/>
            <a:ext cx="1999673" cy="116069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200" b="1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Međusektorski</a:t>
            </a:r>
            <a:endParaRPr lang="hr-HR" altLang="sr-Latn-RS" sz="1500" b="1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05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Inovativna suradnja KKS &amp; AV te obuhvaća sektor informativnih medija</a:t>
            </a:r>
          </a:p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900" i="1">
                <a:solidFill>
                  <a:srgbClr val="4472C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4"/>
              </a:rPr>
              <a:t>DKE – ured Kultura pri MKM</a:t>
            </a:r>
            <a:endParaRPr lang="hr-HR" altLang="sr-Latn-RS" sz="900" i="1">
              <a:solidFill>
                <a:srgbClr val="4472C4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Slika 2">
            <a:extLst>
              <a:ext uri="{FF2B5EF4-FFF2-40B4-BE49-F238E27FC236}">
                <a16:creationId xmlns:a16="http://schemas.microsoft.com/office/drawing/2014/main" id="{D870835E-2C7C-E1A7-C11D-E95B9A40A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907" y="2217328"/>
            <a:ext cx="180022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Slika 1">
            <a:extLst>
              <a:ext uri="{FF2B5EF4-FFF2-40B4-BE49-F238E27FC236}">
                <a16:creationId xmlns:a16="http://schemas.microsoft.com/office/drawing/2014/main" id="{17515F11-778C-9EF5-2B22-852D29E14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619" y="1155133"/>
            <a:ext cx="18145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57C41359-8974-F4D6-7BF9-29EA30C7B4E8}"/>
              </a:ext>
            </a:extLst>
          </p:cNvPr>
          <p:cNvSpPr txBox="1"/>
          <p:nvPr/>
        </p:nvSpPr>
        <p:spPr>
          <a:xfrm>
            <a:off x="524382" y="153902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hr-HR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Kreativna Europa  </a:t>
            </a:r>
          </a:p>
          <a:p>
            <a:pPr defTabSz="685800">
              <a:defRPr/>
            </a:pPr>
            <a:r>
              <a:rPr lang="hr-HR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POTPROGRAMI</a:t>
            </a:r>
          </a:p>
        </p:txBody>
      </p:sp>
      <p:graphicFrame>
        <p:nvGraphicFramePr>
          <p:cNvPr id="8" name="Chart 12">
            <a:extLst>
              <a:ext uri="{FF2B5EF4-FFF2-40B4-BE49-F238E27FC236}">
                <a16:creationId xmlns:a16="http://schemas.microsoft.com/office/drawing/2014/main" id="{05E66727-299F-65B8-AE20-02F681C5D0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7331293"/>
              </p:ext>
            </p:extLst>
          </p:nvPr>
        </p:nvGraphicFramePr>
        <p:xfrm>
          <a:off x="971600" y="2809815"/>
          <a:ext cx="3403954" cy="3501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47746422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2">
            <a:extLst>
              <a:ext uri="{FF2B5EF4-FFF2-40B4-BE49-F238E27FC236}">
                <a16:creationId xmlns:a16="http://schemas.microsoft.com/office/drawing/2014/main" id="{579F02BE-857E-2C30-0809-B157D8CDA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194" y="1831773"/>
            <a:ext cx="180022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Slika 1">
            <a:extLst>
              <a:ext uri="{FF2B5EF4-FFF2-40B4-BE49-F238E27FC236}">
                <a16:creationId xmlns:a16="http://schemas.microsoft.com/office/drawing/2014/main" id="{49696536-D2D0-2003-385B-D3ABF353BB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906" y="1043903"/>
            <a:ext cx="18145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09936790-1D93-532D-1B97-40ECCA875960}"/>
              </a:ext>
            </a:extLst>
          </p:cNvPr>
          <p:cNvSpPr txBox="1"/>
          <p:nvPr/>
        </p:nvSpPr>
        <p:spPr>
          <a:xfrm>
            <a:off x="628907" y="145970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hr-HR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Kreativna Europa - potprogram Kultura </a:t>
            </a:r>
          </a:p>
        </p:txBody>
      </p:sp>
      <p:graphicFrame>
        <p:nvGraphicFramePr>
          <p:cNvPr id="5" name="Dijagram 4">
            <a:extLst>
              <a:ext uri="{FF2B5EF4-FFF2-40B4-BE49-F238E27FC236}">
                <a16:creationId xmlns:a16="http://schemas.microsoft.com/office/drawing/2014/main" id="{EE1CCB83-2C9D-0492-835E-9B5141263876}"/>
              </a:ext>
            </a:extLst>
          </p:cNvPr>
          <p:cNvGraphicFramePr/>
          <p:nvPr/>
        </p:nvGraphicFramePr>
        <p:xfrm>
          <a:off x="183187" y="2253826"/>
          <a:ext cx="8212873" cy="3746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7252626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2">
            <a:extLst>
              <a:ext uri="{FF2B5EF4-FFF2-40B4-BE49-F238E27FC236}">
                <a16:creationId xmlns:a16="http://schemas.microsoft.com/office/drawing/2014/main" id="{B0758C49-8A06-5B51-DE1F-D661EBD6D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907" y="2217328"/>
            <a:ext cx="180022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Slika 1">
            <a:extLst>
              <a:ext uri="{FF2B5EF4-FFF2-40B4-BE49-F238E27FC236}">
                <a16:creationId xmlns:a16="http://schemas.microsoft.com/office/drawing/2014/main" id="{D9235D5F-0F9A-8701-499D-69EC77338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619" y="1155133"/>
            <a:ext cx="18145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9CD94C82-94A3-C063-A53C-994AD7A49127}"/>
              </a:ext>
            </a:extLst>
          </p:cNvPr>
          <p:cNvSpPr txBox="1"/>
          <p:nvPr/>
        </p:nvSpPr>
        <p:spPr>
          <a:xfrm>
            <a:off x="614619" y="156034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hr-HR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Kreativna Europa - potprogram Kultura </a:t>
            </a:r>
          </a:p>
          <a:p>
            <a:pPr defTabSz="685800">
              <a:defRPr/>
            </a:pPr>
            <a:r>
              <a:rPr lang="hr-HR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TKO MOŽE SUDJELOVATI?</a:t>
            </a:r>
          </a:p>
        </p:txBody>
      </p:sp>
      <p:pic>
        <p:nvPicPr>
          <p:cNvPr id="5" name="Graphic 2" descr="Europe with solid fill">
            <a:extLst>
              <a:ext uri="{FF2B5EF4-FFF2-40B4-BE49-F238E27FC236}">
                <a16:creationId xmlns:a16="http://schemas.microsoft.com/office/drawing/2014/main" id="{5B0A0374-EACD-97BF-B1B6-B1267B49B7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1715" r="39447" b="14629"/>
          <a:stretch>
            <a:fillRect/>
          </a:stretch>
        </p:blipFill>
        <p:spPr>
          <a:xfrm>
            <a:off x="3873499" y="1155133"/>
            <a:ext cx="5270501" cy="4670153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FC50015-F793-6E9E-1B80-90F2017DDA7F}"/>
              </a:ext>
            </a:extLst>
          </p:cNvPr>
          <p:cNvSpPr txBox="1"/>
          <p:nvPr/>
        </p:nvSpPr>
        <p:spPr>
          <a:xfrm>
            <a:off x="446314" y="2564315"/>
            <a:ext cx="7609115" cy="31162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5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Profesionalne organizacije koje se žele baviti međunarodnim kulturnim i kreativnim suradnjama</a:t>
            </a:r>
            <a:r>
              <a:rPr lang="hr-HR" altLang="sr-Latn-RS" sz="135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</a:t>
            </a:r>
          </a:p>
          <a:p>
            <a:pPr marL="214313" indent="-214313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hr-HR" altLang="sr-Latn-RS" sz="12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Privatni / javni </a:t>
            </a:r>
          </a:p>
          <a:p>
            <a:pPr marL="214313" indent="-214313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hr-HR" altLang="sr-Latn-RS" sz="12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Profitni / neprofitni </a:t>
            </a:r>
          </a:p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hr-HR" altLang="sr-Latn-RS" sz="1200" b="1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050" b="1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DRŽAVE KOJE SUDJELUJU U PROGRAMU: </a:t>
            </a:r>
            <a:endParaRPr lang="hr-HR" altLang="sr-Latn-RS" sz="120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557213" lvl="1" indent="-214313" defTabSz="685800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r>
              <a:rPr lang="hr-HR" altLang="sr-Latn-RS" sz="12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članice EU (27) - AT, BE, BG, CY, CZ, DE, DK, EE, ES, FI, FR, GR, HR, HU, IE, IT, LT, LU, LV, MT, NL, PL, PT, RO, SE, SI, SK, </a:t>
            </a:r>
            <a:r>
              <a:rPr lang="hr-HR" altLang="sr-Latn-RS" sz="1200" strike="sngStrike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UK</a:t>
            </a:r>
          </a:p>
          <a:p>
            <a:pPr marL="557213" lvl="1" indent="-214313" defTabSz="685800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r>
              <a:rPr lang="hr-HR" altLang="sr-Latn-RS" sz="12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EFTA koje su dio EEA </a:t>
            </a:r>
          </a:p>
          <a:p>
            <a:pPr marL="342900" lvl="1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2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– </a:t>
            </a:r>
            <a:r>
              <a:rPr lang="hr-HR" altLang="sr-Latn-RS" sz="1200" b="1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Island, Norveška i Lihtenštajn </a:t>
            </a:r>
          </a:p>
          <a:p>
            <a:pPr marL="557213" lvl="1" indent="-214313" defTabSz="685800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r>
              <a:rPr lang="hr-HR" altLang="sr-Latn-RS" sz="12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kandidatkinje ili potencijalne kandidatkinje za pristupanje EU</a:t>
            </a:r>
          </a:p>
          <a:p>
            <a:pPr marL="342900" lvl="1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2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– </a:t>
            </a:r>
            <a:r>
              <a:rPr lang="hr-HR" altLang="sr-Latn-RS" sz="1200" b="1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Albanija, Bosna i Hercegovina, Kosovo, Crna Gora, </a:t>
            </a:r>
            <a:r>
              <a:rPr lang="hr-HR" altLang="sr-Latn-RS" sz="1200" i="1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Sjeverna Makedonija</a:t>
            </a:r>
            <a:r>
              <a:rPr lang="hr-HR" altLang="sr-Latn-RS" sz="1200" b="1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Srbija</a:t>
            </a:r>
            <a:endParaRPr lang="hr-HR" altLang="sr-Latn-RS" sz="120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557213" lvl="1" indent="-214313" defTabSz="685800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r>
              <a:rPr lang="hr-HR" altLang="sr-Latn-RS" sz="12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ENP – Europska politika susjedstva</a:t>
            </a:r>
          </a:p>
          <a:p>
            <a:pPr marL="342900" lvl="1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2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– </a:t>
            </a:r>
            <a:r>
              <a:rPr lang="hr-HR" altLang="sr-Latn-RS" sz="1200" b="1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Gruzija, </a:t>
            </a:r>
            <a:r>
              <a:rPr lang="hr-HR" altLang="sr-Latn-RS" sz="1200" i="1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Tunis</a:t>
            </a:r>
            <a:r>
              <a:rPr lang="hr-HR" altLang="sr-Latn-RS" sz="1200" b="1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Ukrajina</a:t>
            </a:r>
          </a:p>
          <a:p>
            <a:pPr marL="557213" lvl="1" indent="-214313" defTabSz="685800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hr-HR" altLang="sr-Latn-RS" sz="120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lvl="1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 altLang="sr-Latn-RS" sz="1200" b="1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6"/>
              </a:rPr>
              <a:t>POPIS DRŽAVA IZVAN EU KOJE SUDJELUJU U PROGRAMU</a:t>
            </a:r>
            <a:endParaRPr lang="hr-HR" altLang="sr-Latn-RS" sz="1200" b="1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6942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zervirano mjesto sadržaja 2">
            <a:extLst>
              <a:ext uri="{FF2B5EF4-FFF2-40B4-BE49-F238E27FC236}">
                <a16:creationId xmlns:a16="http://schemas.microsoft.com/office/drawing/2014/main" id="{9C2350AB-F5E7-84C5-C68B-F3A8844419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" y="850174"/>
            <a:ext cx="9141714" cy="5150576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0DA11E32-E8C4-A186-7401-6F3AD3E64140}"/>
              </a:ext>
            </a:extLst>
          </p:cNvPr>
          <p:cNvSpPr txBox="1"/>
          <p:nvPr/>
        </p:nvSpPr>
        <p:spPr>
          <a:xfrm>
            <a:off x="496613" y="3174781"/>
            <a:ext cx="3318642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hr-HR" sz="135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hlinkClick r:id="rId3"/>
              </a:rPr>
              <a:t>FUNDING AND TENDERS PORTAL </a:t>
            </a:r>
            <a:endParaRPr lang="hr-HR" sz="135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defTabSz="685800">
              <a:defRPr/>
            </a:pPr>
            <a:endParaRPr lang="hr-HR" sz="135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defTabSz="685800">
              <a:defRPr/>
            </a:pPr>
            <a:r>
              <a:rPr lang="hr-HR" sz="135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hlinkClick r:id="rId4"/>
              </a:rPr>
              <a:t>DESK KULTURA </a:t>
            </a:r>
            <a:r>
              <a:rPr lang="hr-HR" sz="135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| </a:t>
            </a:r>
            <a:r>
              <a:rPr lang="hr-HR" sz="1350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OBRAZAC </a:t>
            </a:r>
          </a:p>
          <a:p>
            <a:pPr defTabSz="685800">
              <a:defRPr/>
            </a:pPr>
            <a:endParaRPr lang="hr-HR" sz="135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defTabSz="685800">
              <a:defRPr/>
            </a:pPr>
            <a:endParaRPr lang="hr-HR" sz="135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defTabSz="685800">
              <a:defRPr/>
            </a:pPr>
            <a:r>
              <a:rPr lang="hr-HR" sz="135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hlinkClick r:id="rId5"/>
              </a:rPr>
              <a:t>CULTURENET.HR</a:t>
            </a:r>
            <a:r>
              <a:rPr lang="hr-HR" sz="135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| </a:t>
            </a:r>
            <a:r>
              <a:rPr lang="hr-HR" sz="1350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POZIVI NA PARTNERSTVA</a:t>
            </a:r>
          </a:p>
        </p:txBody>
      </p:sp>
    </p:spTree>
    <p:extLst>
      <p:ext uri="{BB962C8B-B14F-4D97-AF65-F5344CB8AC3E}">
        <p14:creationId xmlns:p14="http://schemas.microsoft.com/office/powerpoint/2010/main" val="46279271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E1DB3DB-C16F-4611-7E23-E251CA076E61}"/>
              </a:ext>
            </a:extLst>
          </p:cNvPr>
          <p:cNvSpPr txBox="1"/>
          <p:nvPr/>
        </p:nvSpPr>
        <p:spPr>
          <a:xfrm>
            <a:off x="628650" y="2755106"/>
            <a:ext cx="4286250" cy="2734866"/>
          </a:xfrm>
          <a:prstGeom prst="rect">
            <a:avLst/>
          </a:prstGeom>
        </p:spPr>
        <p:txBody>
          <a:bodyPr/>
          <a:lstStyle>
            <a:defPPr>
              <a:defRPr lang="sr-Latn-RS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>
              <a:lnSpc>
                <a:spcPct val="114000"/>
              </a:lnSpc>
              <a:spcBef>
                <a:spcPts val="750"/>
              </a:spcBef>
            </a:pPr>
            <a:endParaRPr lang="hr-HR" altLang="sr-Latn-RS" sz="1800" u="sng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85800">
              <a:spcBef>
                <a:spcPts val="750"/>
              </a:spcBef>
            </a:pPr>
            <a:endParaRPr lang="hr-HR" altLang="sr-Latn-RS" sz="180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7">
            <a:extLst>
              <a:ext uri="{FF2B5EF4-FFF2-40B4-BE49-F238E27FC236}">
                <a16:creationId xmlns:a16="http://schemas.microsoft.com/office/drawing/2014/main" id="{22F6923F-8A5F-5845-1754-3BD0BB385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210" y="1166813"/>
            <a:ext cx="2284809" cy="467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1165620-FE2C-6A9C-F11B-46723BB6D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673" y="1681163"/>
            <a:ext cx="59579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hr-HR" altLang="sr-Latn-RS" b="1">
                <a:solidFill>
                  <a:srgbClr val="000000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Kreativna Europa - potprogram Kultura 2024</a:t>
            </a: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hr-HR" altLang="sr-Latn-RS" b="1">
                <a:solidFill>
                  <a:srgbClr val="000000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- GDJE SE PRIJAVLJUJU PROJEKTI? 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7A121DD-C257-C7CA-0103-B60A892057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980" b="5882"/>
          <a:stretch>
            <a:fillRect/>
          </a:stretch>
        </p:blipFill>
        <p:spPr>
          <a:xfrm>
            <a:off x="962516" y="2411506"/>
            <a:ext cx="7317626" cy="342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6755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773AEF0D-4AE0-4B22-159C-A0865FD2D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8886"/>
            <a:ext cx="9144000" cy="5151864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5ADE52B1-01F6-7C38-FBB8-E0DD2739C09E}"/>
              </a:ext>
            </a:extLst>
          </p:cNvPr>
          <p:cNvSpPr txBox="1"/>
          <p:nvPr/>
        </p:nvSpPr>
        <p:spPr>
          <a:xfrm>
            <a:off x="242888" y="5264944"/>
            <a:ext cx="40005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hr-HR" sz="1050" b="1">
                <a:solidFill>
                  <a:prstClr val="white"/>
                </a:solidFill>
                <a:latin typeface="Roboto Thin" panose="02000000000000000000" pitchFamily="2" charset="0"/>
                <a:ea typeface="Roboto Thin" panose="02000000000000000000" pitchFamily="2" charset="0"/>
                <a:hlinkClick r:id="rId3"/>
              </a:rPr>
              <a:t>Pravilnik o sufinanciranju projekata odobrenih u okviru programa Europske unije Kreativna Europa – potprogram Kultura (2021. - 2027.)</a:t>
            </a:r>
            <a:endParaRPr lang="hr-HR" sz="1050" b="1">
              <a:solidFill>
                <a:prstClr val="white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pic>
        <p:nvPicPr>
          <p:cNvPr id="4" name="Picture 7" descr="Text&#10;&#10;Description automatically generated">
            <a:extLst>
              <a:ext uri="{FF2B5EF4-FFF2-40B4-BE49-F238E27FC236}">
                <a16:creationId xmlns:a16="http://schemas.microsoft.com/office/drawing/2014/main" id="{BC972DEC-7ACB-581B-F862-1E3E6B8F15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" y="857250"/>
            <a:ext cx="9129155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591FCE-C443-C5A6-A0F0-CA72E390F7A1}"/>
              </a:ext>
            </a:extLst>
          </p:cNvPr>
          <p:cNvSpPr txBox="1"/>
          <p:nvPr/>
        </p:nvSpPr>
        <p:spPr>
          <a:xfrm>
            <a:off x="242887" y="2409835"/>
            <a:ext cx="2898077" cy="507831"/>
          </a:xfrm>
          <a:prstGeom prst="rect">
            <a:avLst/>
          </a:prstGeom>
          <a:solidFill>
            <a:srgbClr val="F5F5E9"/>
          </a:solidFill>
        </p:spPr>
        <p:txBody>
          <a:bodyPr wrap="square" rtlCol="0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r>
              <a:rPr lang="hr-HR" sz="1350" b="1">
                <a:solidFill>
                  <a:prstClr val="black"/>
                </a:solidFill>
                <a:latin typeface="Aptos" panose="02110004020202020204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NACIONALNO SUFINANCIRANJE MINISTARSTVA KULTURE I MEDIJA </a:t>
            </a:r>
            <a:endParaRPr lang="hr-HR" sz="1350" b="1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6" name="Ševron 5">
            <a:extLst>
              <a:ext uri="{FF2B5EF4-FFF2-40B4-BE49-F238E27FC236}">
                <a16:creationId xmlns:a16="http://schemas.microsoft.com/office/drawing/2014/main" id="{88002864-233A-BC8A-F205-EA630A969D99}"/>
              </a:ext>
            </a:extLst>
          </p:cNvPr>
          <p:cNvSpPr/>
          <p:nvPr/>
        </p:nvSpPr>
        <p:spPr>
          <a:xfrm rot="10800000">
            <a:off x="3072104" y="4832091"/>
            <a:ext cx="930728" cy="89573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 defTabSz="685800"/>
            <a:endParaRPr lang="hr-HR" sz="135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7" name="Ševron 8">
            <a:extLst>
              <a:ext uri="{FF2B5EF4-FFF2-40B4-BE49-F238E27FC236}">
                <a16:creationId xmlns:a16="http://schemas.microsoft.com/office/drawing/2014/main" id="{C2E42BEA-6A23-F5F3-CF80-6F05774A4C8E}"/>
              </a:ext>
            </a:extLst>
          </p:cNvPr>
          <p:cNvSpPr/>
          <p:nvPr/>
        </p:nvSpPr>
        <p:spPr>
          <a:xfrm rot="10800000">
            <a:off x="3778368" y="4832091"/>
            <a:ext cx="944884" cy="89573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 defTabSz="685800"/>
            <a:endParaRPr lang="hr-HR" sz="135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8" name="Peterokut 6">
            <a:extLst>
              <a:ext uri="{FF2B5EF4-FFF2-40B4-BE49-F238E27FC236}">
                <a16:creationId xmlns:a16="http://schemas.microsoft.com/office/drawing/2014/main" id="{7794483A-30E9-2A4B-78A8-65483724F395}"/>
              </a:ext>
            </a:extLst>
          </p:cNvPr>
          <p:cNvSpPr/>
          <p:nvPr/>
        </p:nvSpPr>
        <p:spPr>
          <a:xfrm rot="10800000">
            <a:off x="4660642" y="4832091"/>
            <a:ext cx="1798475" cy="89573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 defTabSz="685800"/>
            <a:endParaRPr lang="hr-HR" sz="135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F328B6E-649D-4439-413F-530BFBEC3045}"/>
              </a:ext>
            </a:extLst>
          </p:cNvPr>
          <p:cNvSpPr txBox="1"/>
          <p:nvPr/>
        </p:nvSpPr>
        <p:spPr>
          <a:xfrm>
            <a:off x="4949652" y="4918696"/>
            <a:ext cx="14231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r>
              <a:rPr lang="hr-HR" sz="900" b="1">
                <a:solidFill>
                  <a:prstClr val="whit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ZAHTJEV ZA SUFINANCIRANJE</a:t>
            </a:r>
            <a:r>
              <a:rPr lang="hr-HR" sz="900">
                <a:solidFill>
                  <a:prstClr val="whit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hr-HR" sz="900" i="1">
              <a:solidFill>
                <a:srgbClr val="C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 defTabSz="685800"/>
            <a:r>
              <a:rPr lang="hr-HR" sz="900" i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(15 dana od roka na kojem je predana prijava!)</a:t>
            </a:r>
          </a:p>
        </p:txBody>
      </p:sp>
    </p:spTree>
    <p:extLst>
      <p:ext uri="{BB962C8B-B14F-4D97-AF65-F5344CB8AC3E}">
        <p14:creationId xmlns:p14="http://schemas.microsoft.com/office/powerpoint/2010/main" val="344197392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3200"/>
              <a:t>Javni </a:t>
            </a:r>
            <a:r>
              <a:rPr lang="pl-PL"/>
              <a:t>p</a:t>
            </a:r>
            <a:r>
              <a:rPr lang="pl-PL" sz="3200"/>
              <a:t>oziv za predlaganje programa javnih potreba u kulturi RH za 2026. god.</a:t>
            </a:r>
            <a:endParaRPr lang="hr-HR" sz="32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marL="0" indent="0">
              <a:buNone/>
            </a:pPr>
            <a:r>
              <a:rPr lang="hr-HR"/>
              <a:t>PROGRAMSKA PODRUČJA (u okviru Uprave za razvoj kulture i umjetnosti):</a:t>
            </a:r>
          </a:p>
          <a:p>
            <a:r>
              <a:rPr lang="hr-HR"/>
              <a:t>dramske i plesne umjetnosti te izvedbene umjetnosti</a:t>
            </a:r>
          </a:p>
          <a:p>
            <a:r>
              <a:rPr lang="hr-HR"/>
              <a:t>glazba i glazbeno-scenske umjetnosti</a:t>
            </a:r>
          </a:p>
          <a:p>
            <a:r>
              <a:rPr lang="hr-HR"/>
              <a:t>kulturno-umjetnički amaterizam (glazbeni i folklorni)</a:t>
            </a:r>
          </a:p>
          <a:p>
            <a:r>
              <a:rPr lang="hr-HR"/>
              <a:t>vizualne umjetnosti</a:t>
            </a:r>
          </a:p>
          <a:p>
            <a:r>
              <a:rPr lang="hr-HR"/>
              <a:t>interdisciplinarne i nove umjetničke i kulturne prakse</a:t>
            </a:r>
          </a:p>
          <a:p>
            <a:r>
              <a:rPr lang="hr-HR"/>
              <a:t>monografije iz područja kulture i umjetnosti</a:t>
            </a:r>
          </a:p>
          <a:p>
            <a:r>
              <a:rPr lang="hr-HR"/>
              <a:t>potpore izdavanju knjiga</a:t>
            </a:r>
          </a:p>
          <a:p>
            <a:pPr marL="0" indent="0">
              <a:buNone/>
            </a:pPr>
            <a:endParaRPr lang="hr-HR"/>
          </a:p>
          <a:p>
            <a:r>
              <a:rPr lang="hr-HR"/>
              <a:t>izdavanje časopisa i elektroničkih publikacija</a:t>
            </a:r>
          </a:p>
          <a:p>
            <a:r>
              <a:rPr lang="hr-HR"/>
              <a:t>književne manifestacije i nastupi na sajmovima knjiga</a:t>
            </a:r>
          </a:p>
          <a:p>
            <a:r>
              <a:rPr lang="hr-HR"/>
              <a:t>književni programi u knjižarama</a:t>
            </a:r>
          </a:p>
        </p:txBody>
      </p:sp>
    </p:spTree>
    <p:extLst>
      <p:ext uri="{BB962C8B-B14F-4D97-AF65-F5344CB8AC3E}">
        <p14:creationId xmlns:p14="http://schemas.microsoft.com/office/powerpoint/2010/main" val="990713519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A person wearing a virtual reality headset">
            <a:extLst>
              <a:ext uri="{FF2B5EF4-FFF2-40B4-BE49-F238E27FC236}">
                <a16:creationId xmlns:a16="http://schemas.microsoft.com/office/drawing/2014/main" id="{80676615-C18C-FBA5-4C8D-667DB5B4C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51864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0F3235BB-657B-891A-2225-A4EBA1D3AD0A}"/>
              </a:ext>
            </a:extLst>
          </p:cNvPr>
          <p:cNvSpPr txBox="1"/>
          <p:nvPr/>
        </p:nvSpPr>
        <p:spPr>
          <a:xfrm>
            <a:off x="554805" y="2598720"/>
            <a:ext cx="31053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hr-HR" sz="1500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3"/>
              </a:rPr>
              <a:t>BAZA PROJEKATA 2021. - 2023.</a:t>
            </a:r>
            <a:endParaRPr lang="hr-HR" sz="1500" b="1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22484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8F74D4C-8707-97F4-2072-0C4BD60B9612}"/>
              </a:ext>
            </a:extLst>
          </p:cNvPr>
          <p:cNvSpPr txBox="1"/>
          <p:nvPr/>
        </p:nvSpPr>
        <p:spPr>
          <a:xfrm>
            <a:off x="622269" y="2374765"/>
            <a:ext cx="3082958" cy="303503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sr-Latn-RS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>
              <a:lnSpc>
                <a:spcPct val="114000"/>
              </a:lnSpc>
              <a:spcBef>
                <a:spcPts val="750"/>
              </a:spcBef>
            </a:pPr>
            <a:endParaRPr lang="hr-HR" sz="675" u="sng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defTabSz="685800">
              <a:spcBef>
                <a:spcPts val="750"/>
              </a:spcBef>
              <a:buNone/>
            </a:pPr>
            <a:r>
              <a:rPr lang="hr" sz="1500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Kontakt</a:t>
            </a:r>
          </a:p>
          <a:p>
            <a:pPr marL="0" indent="0" defTabSz="685800">
              <a:spcBef>
                <a:spcPts val="750"/>
              </a:spcBef>
              <a:buNone/>
            </a:pPr>
            <a:r>
              <a:rPr lang="hr" sz="15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Ministarstvo kulture i medija RH</a:t>
            </a:r>
          </a:p>
          <a:p>
            <a:pPr marL="0" indent="0" defTabSz="685800">
              <a:spcBef>
                <a:spcPts val="750"/>
              </a:spcBef>
              <a:buNone/>
            </a:pPr>
            <a:r>
              <a:rPr lang="hr" sz="15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Runjaninova 2</a:t>
            </a:r>
          </a:p>
          <a:p>
            <a:pPr marL="0" indent="0" defTabSz="685800">
              <a:spcBef>
                <a:spcPts val="750"/>
              </a:spcBef>
              <a:buNone/>
            </a:pPr>
            <a:r>
              <a:rPr lang="hr" sz="15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10 000 Zagreb</a:t>
            </a:r>
          </a:p>
          <a:p>
            <a:pPr marL="171450" indent="-171450" defTabSz="685800">
              <a:spcBef>
                <a:spcPts val="750"/>
              </a:spcBef>
            </a:pPr>
            <a:endParaRPr lang="hr" sz="150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marL="0" indent="0" defTabSz="685800">
              <a:spcBef>
                <a:spcPts val="750"/>
              </a:spcBef>
              <a:buNone/>
            </a:pPr>
            <a:r>
              <a:rPr lang="hr-HR" sz="15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01/ 4866 285 </a:t>
            </a:r>
            <a:r>
              <a:rPr lang="hr-HR" sz="1500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Anera Stopfer</a:t>
            </a:r>
            <a:r>
              <a:rPr lang="hr-HR" sz="15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 </a:t>
            </a:r>
          </a:p>
          <a:p>
            <a:pPr marL="0" indent="0" defTabSz="685800">
              <a:spcBef>
                <a:spcPts val="750"/>
              </a:spcBef>
              <a:buNone/>
            </a:pPr>
            <a:r>
              <a:rPr lang="hr-HR" sz="150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01/4866 312 </a:t>
            </a:r>
            <a:r>
              <a:rPr lang="hr-HR" sz="1500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Lina Jurjević</a:t>
            </a:r>
          </a:p>
          <a:p>
            <a:pPr marL="0" indent="0" defTabSz="685800">
              <a:spcBef>
                <a:spcPts val="750"/>
              </a:spcBef>
              <a:buNone/>
            </a:pPr>
            <a:endParaRPr lang="hr-HR" sz="1500" b="1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marL="0" indent="0" defTabSz="685800">
              <a:spcBef>
                <a:spcPts val="750"/>
              </a:spcBef>
              <a:buNone/>
            </a:pPr>
            <a:r>
              <a:rPr lang="hr" sz="1800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  <a:hlinkClick r:id="rId2"/>
              </a:rPr>
              <a:t>ced@min-kulture.hr</a:t>
            </a:r>
            <a:endParaRPr lang="hr" sz="1800" b="1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marL="0" indent="0" defTabSz="685800">
              <a:spcBef>
                <a:spcPts val="750"/>
              </a:spcBef>
              <a:buNone/>
            </a:pPr>
            <a:endParaRPr lang="hr-HR" sz="675" b="1">
              <a:solidFill>
                <a:prstClr val="black"/>
              </a:solidFill>
              <a:latin typeface="Aptos" panose="02110004020202020204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defTabSz="685800">
              <a:spcBef>
                <a:spcPts val="750"/>
              </a:spcBef>
              <a:buNone/>
            </a:pPr>
            <a:endParaRPr lang="hr-HR" sz="1200" b="1">
              <a:solidFill>
                <a:prstClr val="black"/>
              </a:solidFill>
              <a:latin typeface="Aptos" panose="02110004020202020204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85800">
              <a:spcBef>
                <a:spcPts val="750"/>
              </a:spcBef>
            </a:pPr>
            <a:endParaRPr lang="hr-HR" sz="675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Graphic 7" descr="Thumbs up sign with solid fill">
            <a:extLst>
              <a:ext uri="{FF2B5EF4-FFF2-40B4-BE49-F238E27FC236}">
                <a16:creationId xmlns:a16="http://schemas.microsoft.com/office/drawing/2014/main" id="{C0415BB4-4F8C-9FCC-2CE2-4E562EA5EE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38775" y="1819471"/>
            <a:ext cx="2114550" cy="2114550"/>
          </a:xfrm>
          <a:prstGeom prst="rect">
            <a:avLst/>
          </a:prstGeom>
        </p:spPr>
      </p:pic>
      <p:sp>
        <p:nvSpPr>
          <p:cNvPr id="4" name="TextBox 9">
            <a:extLst>
              <a:ext uri="{FF2B5EF4-FFF2-40B4-BE49-F238E27FC236}">
                <a16:creationId xmlns:a16="http://schemas.microsoft.com/office/drawing/2014/main" id="{2D69E2C1-C741-8BBF-8803-0709605F624D}"/>
              </a:ext>
            </a:extLst>
          </p:cNvPr>
          <p:cNvSpPr txBox="1"/>
          <p:nvPr/>
        </p:nvSpPr>
        <p:spPr>
          <a:xfrm>
            <a:off x="5095876" y="4161161"/>
            <a:ext cx="3638549" cy="7961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lnSpc>
                <a:spcPct val="90000"/>
              </a:lnSpc>
              <a:spcBef>
                <a:spcPts val="750"/>
              </a:spcBef>
              <a:defRPr/>
            </a:pPr>
            <a:r>
              <a:rPr lang="hr-HR" sz="1200" b="1">
                <a:solidFill>
                  <a:srgbClr val="634BA4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  <a:hlinkClick r:id="rId5"/>
              </a:rPr>
              <a:t>www.deskkultura.hr</a:t>
            </a:r>
            <a:r>
              <a:rPr lang="hr-HR" sz="1200" b="1">
                <a:solidFill>
                  <a:srgbClr val="634BA4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 </a:t>
            </a:r>
          </a:p>
          <a:p>
            <a:pPr defTabSz="685800">
              <a:lnSpc>
                <a:spcPct val="90000"/>
              </a:lnSpc>
              <a:spcBef>
                <a:spcPts val="750"/>
              </a:spcBef>
              <a:defRPr/>
            </a:pPr>
            <a:r>
              <a:rPr lang="hr-HR" sz="1200" b="1">
                <a:solidFill>
                  <a:srgbClr val="634BA4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f: </a:t>
            </a:r>
            <a:r>
              <a:rPr lang="hr-HR" sz="1200" b="1">
                <a:solidFill>
                  <a:srgbClr val="634BA4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Europe Desk – Culture office Croatia</a:t>
            </a:r>
            <a:endParaRPr lang="hr-HR" sz="1200" b="1">
              <a:solidFill>
                <a:srgbClr val="634BA4"/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defRPr/>
            </a:pPr>
            <a:r>
              <a:rPr lang="hr-HR" sz="1200" b="1">
                <a:solidFill>
                  <a:srgbClr val="634BA4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in: </a:t>
            </a:r>
            <a:r>
              <a:rPr lang="hr-HR" sz="1200" b="1">
                <a:solidFill>
                  <a:srgbClr val="634BA4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Desk Kultura HR</a:t>
            </a:r>
            <a:endParaRPr lang="hr-HR" sz="1200" b="1">
              <a:solidFill>
                <a:srgbClr val="634BA4"/>
              </a:solidFill>
              <a:latin typeface="Roboto" panose="02000000000000000000" pitchFamily="2" charset="0"/>
              <a:ea typeface="Roboto" panose="02000000000000000000" pitchFamily="2" charset="0"/>
              <a:cs typeface="Verdana" panose="020B0604030504040204" pitchFamily="34" charset="0"/>
            </a:endParaRPr>
          </a:p>
        </p:txBody>
      </p:sp>
      <p:pic>
        <p:nvPicPr>
          <p:cNvPr id="5" name="Slika 2">
            <a:extLst>
              <a:ext uri="{FF2B5EF4-FFF2-40B4-BE49-F238E27FC236}">
                <a16:creationId xmlns:a16="http://schemas.microsoft.com/office/drawing/2014/main" id="{A2AF885A-0AA1-F0F2-195E-3043B25A3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7706" y="1894015"/>
            <a:ext cx="180022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Slika 1">
            <a:extLst>
              <a:ext uri="{FF2B5EF4-FFF2-40B4-BE49-F238E27FC236}">
                <a16:creationId xmlns:a16="http://schemas.microsoft.com/office/drawing/2014/main" id="{D78C1645-6186-2BBC-15CC-F926659B0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419" y="1189174"/>
            <a:ext cx="18145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88FF6E37-86C5-71CA-961C-DFE48000732E}"/>
              </a:ext>
            </a:extLst>
          </p:cNvPr>
          <p:cNvSpPr txBox="1"/>
          <p:nvPr/>
        </p:nvSpPr>
        <p:spPr>
          <a:xfrm>
            <a:off x="683419" y="1566117"/>
            <a:ext cx="550681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hr" sz="1500" b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Verdana" panose="020B0604030504040204" pitchFamily="34" charset="0"/>
              </a:rPr>
              <a:t>Desk Kreativne Europe – ured Kultura Hrvatska</a:t>
            </a:r>
          </a:p>
        </p:txBody>
      </p:sp>
    </p:spTree>
    <p:extLst>
      <p:ext uri="{BB962C8B-B14F-4D97-AF65-F5344CB8AC3E}">
        <p14:creationId xmlns:p14="http://schemas.microsoft.com/office/powerpoint/2010/main" val="179369578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522799" y="1699805"/>
            <a:ext cx="5463782" cy="1188720"/>
          </a:xfrm>
        </p:spPr>
        <p:txBody>
          <a:bodyPr>
            <a:normAutofit/>
          </a:bodyPr>
          <a:lstStyle/>
          <a:p>
            <a:pPr algn="ctr"/>
            <a:r>
              <a:rPr lang="hr-HR" b="1">
                <a:latin typeface="+mn-lt"/>
              </a:rPr>
              <a:t>Info dani 2025.</a:t>
            </a:r>
            <a:br>
              <a:rPr lang="hr-HR" b="1">
                <a:latin typeface="+mn-lt"/>
              </a:rPr>
            </a:br>
            <a:r>
              <a:rPr lang="hr-HR" sz="2025" b="1">
                <a:latin typeface="+mn-lt"/>
              </a:rPr>
              <a:t>Vlada Republike Hrvatske </a:t>
            </a:r>
            <a:br>
              <a:rPr lang="hr-HR" sz="2025" b="1">
                <a:latin typeface="+mn-lt"/>
              </a:rPr>
            </a:br>
            <a:r>
              <a:rPr lang="hr-HR" sz="2025" b="1">
                <a:latin typeface="+mn-lt"/>
              </a:rPr>
              <a:t>Ured za udruge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11340" y="2888525"/>
            <a:ext cx="7886700" cy="23075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hr-HR"/>
          </a:p>
          <a:p>
            <a:pPr marL="0" indent="0" algn="ctr">
              <a:buNone/>
            </a:pPr>
            <a:r>
              <a:rPr lang="hr-HR"/>
              <a:t>  </a:t>
            </a:r>
            <a:r>
              <a:rPr lang="hr-HR" sz="2700" b="1"/>
              <a:t>Ruksak (pun) kulture</a:t>
            </a:r>
          </a:p>
          <a:p>
            <a:pPr marL="0" indent="0" algn="ctr">
              <a:buNone/>
            </a:pPr>
            <a:r>
              <a:rPr lang="hr-HR" sz="2700" b="1"/>
              <a:t>Programi koji potiču razvoj publike u kulturi</a:t>
            </a:r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0442" y="996735"/>
            <a:ext cx="1380864" cy="8184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" y="911379"/>
            <a:ext cx="1128901" cy="123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22115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982" y="944724"/>
            <a:ext cx="6894368" cy="313985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>
                <a:solidFill>
                  <a:schemeClr val="bg1"/>
                </a:solidFill>
                <a:latin typeface="Tahoma" panose="020B0604030504040204" pitchFamily="34" charset="0"/>
              </a:rPr>
              <a:t>of the Republic of Croatia</a:t>
            </a:r>
            <a:br>
              <a:rPr lang="en-US">
                <a:solidFill>
                  <a:schemeClr val="bg1"/>
                </a:solidFill>
                <a:latin typeface="Tahoma" panose="020B0604030504040204" pitchFamily="34" charset="0"/>
              </a:rPr>
            </a:br>
            <a:endParaRPr lang="en-GB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" y="911379"/>
            <a:ext cx="1128901" cy="12305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011" y="1186240"/>
            <a:ext cx="5217104" cy="448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5556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" y="911379"/>
            <a:ext cx="1024385" cy="111658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77241" y="1177137"/>
            <a:ext cx="6736556" cy="542108"/>
          </a:xfrm>
        </p:spPr>
        <p:txBody>
          <a:bodyPr>
            <a:normAutofit/>
          </a:bodyPr>
          <a:lstStyle/>
          <a:p>
            <a:pPr algn="ctr"/>
            <a:r>
              <a:rPr lang="hr-HR" sz="2100" b="1">
                <a:latin typeface="+mn-lt"/>
              </a:rPr>
              <a:t>10 ZAŠTO je Ruksak (pun) kulture važan?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935725" y="1747821"/>
            <a:ext cx="7385998" cy="3692299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hr-HR" sz="1800"/>
              <a:t>jer je to Program koji čini umjetnost i kulturu dostupnom djeci i mladima u prometno slabije povezanim područjima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1800"/>
              <a:t>jer radi na razvoju (mlade) publike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1800"/>
              <a:t>jer radi na ostvarivanju prava djece i mladih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1800"/>
              <a:t>jer u provedbi angažira profesionalce, mlade umjetnike i kulturne djelatnike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1800"/>
              <a:t>jer ima razvojne potencijale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1800"/>
              <a:t>jer je ušao kao primjer dobre prakse u priručnik Europske komisije o umjetničkom i kulturnom izražavanju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1800"/>
              <a:t>jer je prepoznat u hrvatskoj javnosti kao dobar program Ministarstva kulture i medija RH-a koji daje pečat izvrsnosti kulturnim i umjetničkim programima za djecu i mlade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1800"/>
              <a:t>jer potiče međusektorsku suradnju i zajedničko ulaganje obrazovnog i kulturnog sektora na nacionalnoj i lokalnoj razini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1800"/>
              <a:t>jer ima kontinuirano praćenje i vrednovanje i visok stupanj zadovoljnih korisnika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1800"/>
              <a:t>jer je besplatna za korisnike</a:t>
            </a:r>
          </a:p>
        </p:txBody>
      </p:sp>
    </p:spTree>
    <p:extLst>
      <p:ext uri="{BB962C8B-B14F-4D97-AF65-F5344CB8AC3E}">
        <p14:creationId xmlns:p14="http://schemas.microsoft.com/office/powerpoint/2010/main" val="97197873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00213" y="1157695"/>
            <a:ext cx="5700286" cy="622886"/>
          </a:xfrm>
        </p:spPr>
        <p:txBody>
          <a:bodyPr>
            <a:normAutofit fontScale="90000"/>
          </a:bodyPr>
          <a:lstStyle/>
          <a:p>
            <a:pPr algn="ctr"/>
            <a:br>
              <a:rPr lang="hr-HR" sz="2100" b="1"/>
            </a:br>
            <a:r>
              <a:rPr lang="hr-HR" b="1">
                <a:latin typeface="+mn-lt"/>
              </a:rPr>
              <a:t>PROGRAMSKE AKTIVNOSTI U RUKSAKU</a:t>
            </a:r>
            <a:br>
              <a:rPr lang="hr-HR" b="1">
                <a:latin typeface="+mn-lt"/>
              </a:rPr>
            </a:br>
            <a:endParaRPr lang="hr-HR" b="1">
              <a:latin typeface="+mn-lt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28650" y="1947999"/>
            <a:ext cx="7886700" cy="372699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hr-HR"/>
          </a:p>
          <a:p>
            <a:pPr algn="just"/>
            <a:r>
              <a:rPr lang="hr-HR" sz="1500"/>
              <a:t>Nacionalni dopunski program podrške kurikulumu u vrtićima, osnovnim i srednjim školama, vezan za umjetnost i kulturu</a:t>
            </a:r>
          </a:p>
          <a:p>
            <a:pPr algn="just"/>
            <a:r>
              <a:rPr lang="hr-HR" sz="1500"/>
              <a:t>Provodi se na područjima s niskim indeksom razvijenosti, od posebne državne skrbi, potpomognutim</a:t>
            </a:r>
          </a:p>
          <a:p>
            <a:pPr algn="just"/>
            <a:r>
              <a:rPr lang="hr-HR" sz="1500"/>
              <a:t>Od 2013. u programu je sudjelovalo više od 85.000 djece i mladih</a:t>
            </a:r>
            <a:endParaRPr lang="hr-HR" sz="1500" i="1"/>
          </a:p>
          <a:p>
            <a:pPr algn="just"/>
            <a:r>
              <a:rPr lang="hr-HR" sz="1500"/>
              <a:t>Programske aktivnosti provode profesionalni umjetnici </a:t>
            </a:r>
          </a:p>
          <a:p>
            <a:pPr algn="just"/>
            <a:r>
              <a:rPr lang="hr-HR" sz="1500" i="1"/>
              <a:t>Ruksak (pun) kulture: </a:t>
            </a:r>
            <a:r>
              <a:rPr lang="hr-HR" sz="1500"/>
              <a:t>gostovanja u odabranim odgojno-obrazovnim institucijama </a:t>
            </a:r>
          </a:p>
          <a:p>
            <a:pPr algn="just"/>
            <a:r>
              <a:rPr lang="hr-HR" sz="1500" i="1"/>
              <a:t>Otočni ruksak</a:t>
            </a:r>
            <a:r>
              <a:rPr lang="hr-HR" sz="1500"/>
              <a:t>: gostovanja na svim otocima na kojima se nalazi makar jedna odgojno-obrazovna institucija</a:t>
            </a:r>
          </a:p>
          <a:p>
            <a:pPr algn="just"/>
            <a:r>
              <a:rPr lang="hr-HR" sz="1500" i="1"/>
              <a:t>Ruksak</a:t>
            </a:r>
            <a:r>
              <a:rPr lang="hr-HR" sz="1500"/>
              <a:t> za djecu tražitelje azila</a:t>
            </a:r>
          </a:p>
          <a:p>
            <a:pPr algn="just"/>
            <a:r>
              <a:rPr lang="hr-HR" sz="1500" i="1"/>
              <a:t>Cjelogodišnji Ruksak </a:t>
            </a:r>
            <a:r>
              <a:rPr lang="hr-HR" sz="1500"/>
              <a:t>u Sisačko-moslavačkoj županiji </a:t>
            </a:r>
          </a:p>
          <a:p>
            <a:pPr algn="just"/>
            <a:r>
              <a:rPr lang="hr-HR" sz="1500" i="1"/>
              <a:t>Ruksak (pun) kulture za djecu i mlade koji žive izvan Republike Hrvatske (</a:t>
            </a:r>
            <a:r>
              <a:rPr lang="hr-HR" sz="1500"/>
              <a:t>Subotica) </a:t>
            </a:r>
          </a:p>
          <a:p>
            <a:pPr algn="just"/>
            <a:r>
              <a:rPr lang="hr-HR" i="1"/>
              <a:t>Online Ruksak - </a:t>
            </a:r>
            <a:r>
              <a:rPr lang="hr-HR" i="1">
                <a:hlinkClick r:id="rId2"/>
              </a:rPr>
              <a:t>https://min-kulture.gov.hr/aktualno/ruksak-pun-kulture-16272/ruksak-pun-kulture-8718/ruksak-pun-kulture-online/19616</a:t>
            </a:r>
            <a:r>
              <a:rPr lang="hr-HR" i="1"/>
              <a:t> </a:t>
            </a:r>
            <a:endParaRPr lang="hr-HR" sz="1500" i="1"/>
          </a:p>
          <a:p>
            <a:pPr algn="just"/>
            <a:r>
              <a:rPr lang="hr-HR" sz="1500" i="1"/>
              <a:t>Ruksak (pun) kulture</a:t>
            </a:r>
            <a:r>
              <a:rPr lang="hr-HR" sz="1500"/>
              <a:t> za djecu i mlade u područjima pogođenim potresom u Sisačko-moslavačkoj županiji</a:t>
            </a:r>
          </a:p>
          <a:p>
            <a:pPr algn="just"/>
            <a:r>
              <a:rPr lang="hr-HR" sz="1500" i="1"/>
              <a:t>Ruksak (pun) kulture </a:t>
            </a:r>
            <a:r>
              <a:rPr lang="hr-HR" sz="1500"/>
              <a:t>za mlade u Europskoj godini mladih (2022.) </a:t>
            </a:r>
          </a:p>
          <a:p>
            <a:pPr marL="0" indent="0">
              <a:buNone/>
            </a:pPr>
            <a:endParaRPr lang="hr-HR"/>
          </a:p>
          <a:p>
            <a:pPr>
              <a:buFontTx/>
              <a:buChar char="-"/>
            </a:pPr>
            <a:endParaRPr lang="hr-HR"/>
          </a:p>
          <a:p>
            <a:pPr>
              <a:buFontTx/>
              <a:buChar char="-"/>
            </a:pPr>
            <a:endParaRPr lang="hr-H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" y="911379"/>
            <a:ext cx="1128901" cy="123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01862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28650" y="1947999"/>
            <a:ext cx="7886700" cy="335062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r-HR"/>
          </a:p>
          <a:p>
            <a:pPr marL="0" indent="0">
              <a:buNone/>
            </a:pPr>
            <a:endParaRPr lang="hr-HR"/>
          </a:p>
          <a:p>
            <a:pPr marL="0" indent="0">
              <a:buNone/>
            </a:pPr>
            <a:endParaRPr lang="hr-HR"/>
          </a:p>
          <a:p>
            <a:pPr>
              <a:buFontTx/>
              <a:buChar char="-"/>
            </a:pPr>
            <a:endParaRPr lang="hr-HR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" y="911379"/>
            <a:ext cx="1024385" cy="11165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3621499"/>
            <a:ext cx="3031433" cy="227357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574" y="1056033"/>
            <a:ext cx="2810289" cy="28102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974" y="3435731"/>
            <a:ext cx="3061253" cy="22959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" y="2090543"/>
            <a:ext cx="2597426" cy="19480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345" y="886905"/>
            <a:ext cx="3619047" cy="240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31348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352006" y="1358828"/>
            <a:ext cx="5669280" cy="745925"/>
          </a:xfrm>
        </p:spPr>
        <p:txBody>
          <a:bodyPr>
            <a:noAutofit/>
          </a:bodyPr>
          <a:lstStyle/>
          <a:p>
            <a:pPr algn="ctr"/>
            <a:r>
              <a:rPr lang="hr-HR" sz="2400" b="1">
                <a:latin typeface="+mn-lt"/>
              </a:rPr>
              <a:t>Programi koji potiču razvoj publike u kulturi u RH u 2025.</a:t>
            </a:r>
            <a:br>
              <a:rPr lang="hr-HR" sz="2400" b="1">
                <a:latin typeface="+mn-lt"/>
              </a:rPr>
            </a:br>
            <a:br>
              <a:rPr lang="hr-HR" sz="2100" b="1">
                <a:latin typeface="+mn-lt"/>
              </a:rPr>
            </a:br>
            <a:endParaRPr lang="hr-HR" sz="2100" b="1">
              <a:latin typeface="+mn-lt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28650" y="2196193"/>
            <a:ext cx="6628547" cy="347189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hr-HR"/>
          </a:p>
          <a:p>
            <a:pPr algn="just"/>
            <a:r>
              <a:rPr lang="hr-HR" sz="1500"/>
              <a:t>cilj Poziva: povećanje broja programa koji potiču razvoj publike u kulturi. Razvoj publike usmjeren je na kreiranje dugoročnih procesa koji će podići razinu aktivnoga sudjelovanja u kulturi i umjetnosti, učiniti ih dostupnijima, prepoznajući različitost potreba publike, njezinih socijalnih i ekonomskih iskustava te dob potencijalnih korisnika </a:t>
            </a:r>
          </a:p>
          <a:p>
            <a:pPr algn="just"/>
            <a:r>
              <a:rPr lang="hr-HR" sz="1500"/>
              <a:t>Javnim pozivom za predlaganje programa koji potiču razvoj publike u kulturi u RH za 2025. godinu prvi put financiramo i programe razvoja čitateljske publike u narodnim knjižnicama</a:t>
            </a:r>
          </a:p>
          <a:p>
            <a:pPr algn="just"/>
            <a:r>
              <a:rPr lang="hr-HR" sz="1500"/>
              <a:t>Proračun za 2025. godinu: najniži iznos potpore 3.000,00 eura, najviši 10.000,00 eura</a:t>
            </a:r>
          </a:p>
          <a:p>
            <a:pPr algn="just"/>
            <a:r>
              <a:rPr lang="hr-HR" sz="1500"/>
              <a:t>Na Javni poziv za dodjelu potpora programima koji potiču razvoj publike u kulturi u Republici Hrvatskoj za 2025. godinu prispjelo je 265 prijava od kojih je odobreno 68 program (kazalište: 9 programa; film: 12 programa; ples: 6 programa; književnost: 20 programa; glazba: 9 programa; vizualna: 5 programa; muzeji i kulturna baština: 2 programa; interdisciplinarni programi: 5 programa).</a:t>
            </a:r>
          </a:p>
          <a:p>
            <a:pPr algn="just"/>
            <a:r>
              <a:rPr lang="hr-HR" sz="1500"/>
              <a:t>Dodijeljena sredstva u iznosu 515.813,33 eura</a:t>
            </a:r>
          </a:p>
          <a:p>
            <a:pPr algn="just"/>
            <a:endParaRPr lang="hr-HR"/>
          </a:p>
          <a:p>
            <a:pPr marL="0" indent="0">
              <a:buNone/>
            </a:pPr>
            <a:endParaRPr lang="hr-HR"/>
          </a:p>
          <a:p>
            <a:pPr marL="0" indent="0">
              <a:buNone/>
            </a:pPr>
            <a:endParaRPr lang="hr-HR"/>
          </a:p>
          <a:p>
            <a:endParaRPr lang="hr-H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" y="911379"/>
            <a:ext cx="1128901" cy="123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70836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352006" y="1358828"/>
            <a:ext cx="5669280" cy="745925"/>
          </a:xfrm>
        </p:spPr>
        <p:txBody>
          <a:bodyPr>
            <a:noAutofit/>
          </a:bodyPr>
          <a:lstStyle/>
          <a:p>
            <a:pPr algn="ctr"/>
            <a:r>
              <a:rPr lang="hr-HR" sz="2400" b="1">
                <a:latin typeface="+mn-lt"/>
              </a:rPr>
              <a:t>Programi koji potiču razvoj publike u kulturi u RH u 2025.</a:t>
            </a:r>
            <a:br>
              <a:rPr lang="hr-HR" sz="2400" b="1">
                <a:latin typeface="+mn-lt"/>
              </a:rPr>
            </a:br>
            <a:br>
              <a:rPr lang="hr-HR" sz="2100" b="1">
                <a:latin typeface="+mn-lt"/>
              </a:rPr>
            </a:br>
            <a:endParaRPr lang="hr-HR" sz="2100" b="1">
              <a:latin typeface="+mn-lt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28650" y="2196193"/>
            <a:ext cx="6628547" cy="3732020"/>
          </a:xfrm>
        </p:spPr>
        <p:txBody>
          <a:bodyPr>
            <a:normAutofit fontScale="62500" lnSpcReduction="20000"/>
          </a:bodyPr>
          <a:lstStyle/>
          <a:p>
            <a:r>
              <a:rPr lang="hr-HR" sz="1800"/>
              <a:t>Podržali su se programi koji sadrže neke od sljedećih programskih aktivnosti:</a:t>
            </a:r>
          </a:p>
          <a:p>
            <a:pPr marL="0" indent="0">
              <a:buNone/>
            </a:pPr>
            <a:r>
              <a:rPr lang="hr-HR" sz="1800"/>
              <a:t> </a:t>
            </a:r>
          </a:p>
          <a:p>
            <a:r>
              <a:rPr lang="hr-HR" sz="1800"/>
              <a:t>jačanje kapaciteta organizacije i razmjena znanja kroz edukativne programe usmjerene na razvoj inovativnih i interdisciplinarnih pristupa publici</a:t>
            </a:r>
          </a:p>
          <a:p>
            <a:r>
              <a:rPr lang="hr-HR" sz="1800"/>
              <a:t>izrada profesionalnog plana razvoja publike ili strategije u organizacijama uz mentorsko vođenje</a:t>
            </a:r>
          </a:p>
          <a:p>
            <a:r>
              <a:rPr lang="hr-HR" sz="1800"/>
              <a:t>programi aktivnog uključivanja publike u umjetnička i kulturna događanja u formalnom i neformalnom okruženju</a:t>
            </a:r>
          </a:p>
          <a:p>
            <a:r>
              <a:rPr lang="hr-HR" sz="1800"/>
              <a:t>aktivnosti koje sustavno povećavaju pristup i sudjelovanje ranjivih skupina (djeca i mladi,  starije generacije, osobe s invaliditetom, jezične i nacionalne manjine, stanovnici rijetko naseljenih područja i područja od posebne državne skrbi i sl.) u kulturnim i umjetničkim programima</a:t>
            </a:r>
          </a:p>
          <a:p>
            <a:r>
              <a:rPr lang="hr-HR" sz="1800"/>
              <a:t>razvoj inovativnih digitalnih sadržaja i modela za interaktivnu komunikaciju s publikom</a:t>
            </a:r>
          </a:p>
          <a:p>
            <a:r>
              <a:rPr lang="hr-HR" sz="1800"/>
              <a:t>umrežavanje i stvaranje partnerstva </a:t>
            </a:r>
          </a:p>
          <a:p>
            <a:r>
              <a:rPr lang="hr-HR" sz="1800"/>
              <a:t>osmišljavanje i provedba suradničkih praksi s ciljem uključivanja šire zajednice u razvoj kulturnih sadržaja</a:t>
            </a:r>
          </a:p>
          <a:p>
            <a:r>
              <a:rPr lang="hr-HR" sz="1800"/>
              <a:t>promocija i poticanje čitanja u narodnim knjižnicama vrijednih knjiga pribavljenih kroz Program otkupa knjiga za narodne knjižnice na temelju popisa A i B objavljenih na mrežnim stranicama Ministarstva u 2024. godini.</a:t>
            </a:r>
          </a:p>
          <a:p>
            <a:pPr marL="0" indent="0">
              <a:buNone/>
            </a:pPr>
            <a:endParaRPr lang="hr-HR"/>
          </a:p>
          <a:p>
            <a:pPr marL="0" indent="0">
              <a:buNone/>
            </a:pPr>
            <a:endParaRPr lang="hr-HR"/>
          </a:p>
          <a:p>
            <a:endParaRPr lang="hr-H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" y="911379"/>
            <a:ext cx="1128901" cy="123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804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6.0.29"/>
  <p:tag name="AS_OS" val="Unix 5.4.0.205"/>
  <p:tag name="AS_RELEASE_DATE" val="2024.02.14"/>
  <p:tag name="AS_TITLE" val="Aspose.Slides for .NET6"/>
  <p:tag name="AS_VERSION" val="24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rop">
  <a:themeElements>
    <a:clrScheme name="Custom 3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0070C0"/>
      </a:hlink>
      <a:folHlink>
        <a:srgbClr val="0070C0"/>
      </a:folHlink>
    </a:clrScheme>
    <a:fontScheme name="Crop">
      <a:majorFont>
        <a:latin typeface="Franklin Gothic Book" panose="020B0503020102020204"/>
        <a:ea typeface="Franklin Gothic Book" panose="020B0503020102020204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Franklin Gothic Book" panose="020B0503020102020204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3.xml><?xml version="1.0" encoding="utf-8"?>
<a:theme xmlns:a="http://schemas.openxmlformats.org/drawingml/2006/main" name="Facet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Facet">
      <a:majorFont>
        <a:latin typeface="Trebuchet MS" panose="020B0603020202020204"/>
        <a:ea typeface="Trebuchet MS" panose="020B0603020202020204"/>
        <a:cs typeface="Arial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Trebuchet MS" panose="020B0603020202020204"/>
        <a:cs typeface="Arial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4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1682</Words>
  <Application>Microsoft Office PowerPoint</Application>
  <PresentationFormat>Prikaz na zaslonu (4:3)</PresentationFormat>
  <Paragraphs>210</Paragraphs>
  <Slides>21</Slides>
  <Notes>2</Notes>
  <HiddenSlides>0</HiddenSlides>
  <MMClips>0</MMClips>
  <ScaleCrop>false</ScaleCrop>
  <HeadingPairs>
    <vt:vector size="6" baseType="variant">
      <vt:variant>
        <vt:lpstr>Korišteni fontovi</vt:lpstr>
      </vt:variant>
      <vt:variant>
        <vt:i4>15</vt:i4>
      </vt:variant>
      <vt:variant>
        <vt:lpstr>Tema</vt:lpstr>
      </vt:variant>
      <vt:variant>
        <vt:i4>4</vt:i4>
      </vt:variant>
      <vt:variant>
        <vt:lpstr>Naslovi slajdova</vt:lpstr>
      </vt:variant>
      <vt:variant>
        <vt:i4>21</vt:i4>
      </vt:variant>
    </vt:vector>
  </HeadingPairs>
  <TitlesOfParts>
    <vt:vector size="40" baseType="lpstr">
      <vt:lpstr>Aptos</vt:lpstr>
      <vt:lpstr>Aptos Display</vt:lpstr>
      <vt:lpstr>Arial</vt:lpstr>
      <vt:lpstr>Calibri</vt:lpstr>
      <vt:lpstr>Consolas</vt:lpstr>
      <vt:lpstr>Courier New</vt:lpstr>
      <vt:lpstr>Franklin Gothic Book</vt:lpstr>
      <vt:lpstr>Roboto</vt:lpstr>
      <vt:lpstr>Roboto Medium</vt:lpstr>
      <vt:lpstr>Roboto Thin</vt:lpstr>
      <vt:lpstr>Tahoma</vt:lpstr>
      <vt:lpstr>Trebuchet MS</vt:lpstr>
      <vt:lpstr>Verdana</vt:lpstr>
      <vt:lpstr>Wingdings</vt:lpstr>
      <vt:lpstr>Wingdings 3</vt:lpstr>
      <vt:lpstr>Office Theme</vt:lpstr>
      <vt:lpstr>Crop</vt:lpstr>
      <vt:lpstr>Facet</vt:lpstr>
      <vt:lpstr>Tema sustava Office</vt:lpstr>
      <vt:lpstr>Javni poziv za predlaganje programa javnih potreba u kulturi RH za 2026. god.</vt:lpstr>
      <vt:lpstr>Javni poziv za predlaganje programa javnih potreba u kulturi RH za 2026. god.</vt:lpstr>
      <vt:lpstr>Info dani 2025. Vlada Republike Hrvatske  Ured za udruge</vt:lpstr>
      <vt:lpstr>of the Republic of Croatia </vt:lpstr>
      <vt:lpstr>10 ZAŠTO je Ruksak (pun) kulture važan?</vt:lpstr>
      <vt:lpstr> PROGRAMSKE AKTIVNOSTI U RUKSAKU </vt:lpstr>
      <vt:lpstr>PowerPoint prezentacija</vt:lpstr>
      <vt:lpstr>Programi koji potiču razvoj publike u kulturi u RH u 2025.  </vt:lpstr>
      <vt:lpstr>Programi koji potiču razvoj publike u kulturi u RH u 2025.  </vt:lpstr>
      <vt:lpstr>Programi koji potiču razvoj publike u kulturi  u Republici Hrvatskoj u 2025. godini i Ruksak (pun) kulture u 2025. godini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Lina Jurjević</cp:lastModifiedBy>
  <cp:revision>1</cp:revision>
  <cp:lastPrinted>2025-04-29T09:19:37Z</cp:lastPrinted>
  <dcterms:created xsi:type="dcterms:W3CDTF">2025-04-29T09:19:37Z</dcterms:created>
  <dcterms:modified xsi:type="dcterms:W3CDTF">2025-04-29T09:21:48Z</dcterms:modified>
</cp:coreProperties>
</file>